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356" r:id="rId4"/>
    <p:sldId id="405" r:id="rId5"/>
    <p:sldId id="355" r:id="rId6"/>
    <p:sldId id="265" r:id="rId7"/>
    <p:sldId id="308" r:id="rId8"/>
    <p:sldId id="307" r:id="rId9"/>
    <p:sldId id="312" r:id="rId10"/>
    <p:sldId id="311" r:id="rId11"/>
    <p:sldId id="408" r:id="rId12"/>
    <p:sldId id="304" r:id="rId13"/>
    <p:sldId id="336" r:id="rId14"/>
    <p:sldId id="305" r:id="rId15"/>
    <p:sldId id="409" r:id="rId16"/>
    <p:sldId id="410" r:id="rId17"/>
    <p:sldId id="317" r:id="rId18"/>
    <p:sldId id="411" r:id="rId19"/>
    <p:sldId id="319" r:id="rId20"/>
    <p:sldId id="412" r:id="rId21"/>
    <p:sldId id="321" r:id="rId22"/>
    <p:sldId id="406" r:id="rId23"/>
    <p:sldId id="28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75" d="100"/>
          <a:sy n="75" d="100"/>
        </p:scale>
        <p:origin x="43"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nl-NL"/>
              <a:t>Klik om stijl te bewerken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F5F82402-A789-4403-AAA1-6E8E70DD0EF9}" type="datetimeFigureOut">
              <a:rPr lang="nl-NL" smtClean="0"/>
              <a:t>24-10-2022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565456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nl-NL"/>
              <a:t>Klik om stijl te bewerken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5F82402-A789-4403-AAA1-6E8E70DD0EF9}" type="datetimeFigureOut">
              <a:rPr lang="nl-NL" smtClean="0"/>
              <a:t>24-10-2022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14010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5F82402-A789-4403-AAA1-6E8E70DD0EF9}" type="datetimeFigureOut">
              <a:rPr lang="nl-NL" smtClean="0"/>
              <a:t>24-10-2022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202634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5F82402-A789-4403-AAA1-6E8E70DD0EF9}" type="datetimeFigureOut">
              <a:rPr lang="nl-NL" smtClean="0"/>
              <a:t>24-10-2022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2F9DC47-0A69-40C5-A714-21E568158464}" type="slidenum">
              <a:rPr lang="nl-NL" smtClean="0"/>
              <a:t>‹nr.›</a:t>
            </a:fld>
            <a:endParaRPr lang="nl-NL"/>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18546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nl-NL"/>
              <a:t>Klik om stijl te bewerken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5F82402-A789-4403-AAA1-6E8E70DD0EF9}" type="datetimeFigureOut">
              <a:rPr lang="nl-NL" smtClean="0"/>
              <a:t>24-10-2022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4286640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nl-NL"/>
              <a:t>Klik om stijl te bewerken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F5F82402-A789-4403-AAA1-6E8E70DD0EF9}" type="datetimeFigureOut">
              <a:rPr lang="nl-NL" smtClean="0"/>
              <a:t>24-10-2022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1426714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nl-NL"/>
              <a:t>Klik om stijl te bewerken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F5F82402-A789-4403-AAA1-6E8E70DD0EF9}" type="datetimeFigureOut">
              <a:rPr lang="nl-NL" smtClean="0"/>
              <a:t>24-10-2022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3827829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5F82402-A789-4403-AAA1-6E8E70DD0EF9}" type="datetimeFigureOut">
              <a:rPr lang="nl-NL" smtClean="0"/>
              <a:t>24-10-2022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3695637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5F82402-A789-4403-AAA1-6E8E70DD0EF9}" type="datetimeFigureOut">
              <a:rPr lang="nl-NL" smtClean="0"/>
              <a:t>24-10-2022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389266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5F82402-A789-4403-AAA1-6E8E70DD0EF9}" type="datetimeFigureOut">
              <a:rPr lang="nl-NL" smtClean="0"/>
              <a:t>24-10-2022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241822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nl-NL"/>
              <a:t>Klik om stijl te bewerken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5F82402-A789-4403-AAA1-6E8E70DD0EF9}" type="datetimeFigureOut">
              <a:rPr lang="nl-NL" smtClean="0"/>
              <a:t>24-10-2022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865389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nl-NL"/>
              <a:t>Klik om stijl te bewerken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5F82402-A789-4403-AAA1-6E8E70DD0EF9}" type="datetimeFigureOut">
              <a:rPr lang="nl-NL" smtClean="0"/>
              <a:t>24-10-2022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100426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913795" y="2912232"/>
            <a:ext cx="5107208" cy="287896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912232"/>
            <a:ext cx="5095357" cy="287896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5F82402-A789-4403-AAA1-6E8E70DD0EF9}" type="datetimeFigureOut">
              <a:rPr lang="nl-NL" smtClean="0"/>
              <a:t>24-10-2022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2702561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5F82402-A789-4403-AAA1-6E8E70DD0EF9}" type="datetimeFigureOut">
              <a:rPr lang="nl-NL" smtClean="0"/>
              <a:t>24-10-2022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414571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82402-A789-4403-AAA1-6E8E70DD0EF9}" type="datetimeFigureOut">
              <a:rPr lang="nl-NL" smtClean="0"/>
              <a:t>24-10-2022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209677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nl-NL"/>
              <a:t>Klik om stijl te bewerken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5F82402-A789-4403-AAA1-6E8E70DD0EF9}" type="datetimeFigureOut">
              <a:rPr lang="nl-NL" smtClean="0"/>
              <a:t>24-10-2022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1602679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5F82402-A789-4403-AAA1-6E8E70DD0EF9}" type="datetimeFigureOut">
              <a:rPr lang="nl-NL" smtClean="0"/>
              <a:t>24-10-2022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2F9DC47-0A69-40C5-A714-21E568158464}" type="slidenum">
              <a:rPr lang="nl-NL" smtClean="0"/>
              <a:t>‹nr.›</a:t>
            </a:fld>
            <a:endParaRPr lang="nl-NL"/>
          </a:p>
        </p:txBody>
      </p:sp>
    </p:spTree>
    <p:extLst>
      <p:ext uri="{BB962C8B-B14F-4D97-AF65-F5344CB8AC3E}">
        <p14:creationId xmlns:p14="http://schemas.microsoft.com/office/powerpoint/2010/main" val="97290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5F82402-A789-4403-AAA1-6E8E70DD0EF9}" type="datetimeFigureOut">
              <a:rPr lang="nl-NL" smtClean="0"/>
              <a:t>24-10-2022</a:t>
            </a:fld>
            <a:endParaRPr lang="nl-NL"/>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2F9DC47-0A69-40C5-A714-21E568158464}" type="slidenum">
              <a:rPr lang="nl-NL" smtClean="0"/>
              <a:t>‹nr.›</a:t>
            </a:fld>
            <a:endParaRPr lang="nl-NL"/>
          </a:p>
        </p:txBody>
      </p:sp>
    </p:spTree>
    <p:extLst>
      <p:ext uri="{BB962C8B-B14F-4D97-AF65-F5344CB8AC3E}">
        <p14:creationId xmlns:p14="http://schemas.microsoft.com/office/powerpoint/2010/main" val="348836359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jp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5.xml"/><Relationship Id="rId6" Type="http://schemas.openxmlformats.org/officeDocument/2006/relationships/image" Target="../media/image3.jp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6" name="Picture 4" descr="Dionysus - The Greek God of Play and Festivals | Twinkl">
            <a:extLst>
              <a:ext uri="{FF2B5EF4-FFF2-40B4-BE49-F238E27FC236}">
                <a16:creationId xmlns:a16="http://schemas.microsoft.com/office/drawing/2014/main" id="{A2AA758D-212F-456D-A3E2-348DE4A16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9107"/>
            <a:ext cx="12192000" cy="76438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3E370A1-9B2C-4E3B-B1CA-121B8190763C}"/>
              </a:ext>
            </a:extLst>
          </p:cNvPr>
          <p:cNvSpPr>
            <a:spLocks noGrp="1"/>
          </p:cNvSpPr>
          <p:nvPr>
            <p:ph type="ctrTitle"/>
          </p:nvPr>
        </p:nvSpPr>
        <p:spPr>
          <a:xfrm>
            <a:off x="2486083" y="2675955"/>
            <a:ext cx="9001462" cy="3831377"/>
          </a:xfrm>
        </p:spPr>
        <p:txBody>
          <a:bodyPr>
            <a:normAutofit fontScale="90000"/>
          </a:bodyPr>
          <a:lstStyle/>
          <a:p>
            <a:r>
              <a:rPr lang="nl-NL" dirty="0">
                <a:effectLst>
                  <a:outerShdw blurRad="38100" dist="38100" dir="2700000" algn="tl">
                    <a:srgbClr val="000000">
                      <a:alpha val="43137"/>
                    </a:srgbClr>
                  </a:outerShdw>
                </a:effectLst>
                <a:highlight>
                  <a:srgbClr val="800000"/>
                </a:highlight>
              </a:rPr>
              <a:t>Havo/vwo 1</a:t>
            </a:r>
            <a:br>
              <a:rPr lang="nl-NL" dirty="0">
                <a:effectLst>
                  <a:outerShdw blurRad="38100" dist="38100" dir="2700000" algn="tl">
                    <a:srgbClr val="000000">
                      <a:alpha val="43137"/>
                    </a:srgbClr>
                  </a:outerShdw>
                </a:effectLst>
                <a:highlight>
                  <a:srgbClr val="800000"/>
                </a:highlight>
              </a:rPr>
            </a:br>
            <a:r>
              <a:rPr lang="nl-NL" dirty="0">
                <a:effectLst>
                  <a:outerShdw blurRad="38100" dist="38100" dir="2700000" algn="tl">
                    <a:srgbClr val="000000">
                      <a:alpha val="43137"/>
                    </a:srgbClr>
                  </a:outerShdw>
                </a:effectLst>
                <a:highlight>
                  <a:srgbClr val="800000"/>
                </a:highlight>
              </a:rPr>
              <a:t>Hoofdstuk 2: De </a:t>
            </a:r>
            <a:r>
              <a:rPr lang="nl-NL" dirty="0" err="1">
                <a:effectLst>
                  <a:outerShdw blurRad="38100" dist="38100" dir="2700000" algn="tl">
                    <a:srgbClr val="000000">
                      <a:alpha val="43137"/>
                    </a:srgbClr>
                  </a:outerShdw>
                </a:effectLst>
                <a:highlight>
                  <a:srgbClr val="800000"/>
                </a:highlight>
              </a:rPr>
              <a:t>grieken</a:t>
            </a:r>
            <a:br>
              <a:rPr lang="nl-NL" dirty="0">
                <a:effectLst>
                  <a:outerShdw blurRad="38100" dist="38100" dir="2700000" algn="tl">
                    <a:srgbClr val="000000">
                      <a:alpha val="43137"/>
                    </a:srgbClr>
                  </a:outerShdw>
                </a:effectLst>
                <a:highlight>
                  <a:srgbClr val="800000"/>
                </a:highlight>
              </a:rPr>
            </a:br>
            <a:br>
              <a:rPr lang="nl-NL" dirty="0">
                <a:effectLst>
                  <a:outerShdw blurRad="38100" dist="38100" dir="2700000" algn="tl">
                    <a:srgbClr val="000000">
                      <a:alpha val="43137"/>
                    </a:srgbClr>
                  </a:outerShdw>
                </a:effectLst>
                <a:highlight>
                  <a:srgbClr val="800000"/>
                </a:highlight>
              </a:rPr>
            </a:br>
            <a:r>
              <a:rPr lang="nl-NL" dirty="0">
                <a:effectLst>
                  <a:outerShdw blurRad="38100" dist="38100" dir="2700000" algn="tl">
                    <a:srgbClr val="000000">
                      <a:alpha val="43137"/>
                    </a:srgbClr>
                  </a:outerShdw>
                </a:effectLst>
                <a:highlight>
                  <a:srgbClr val="800000"/>
                </a:highlight>
              </a:rPr>
              <a:t>Les 4:</a:t>
            </a:r>
            <a:br>
              <a:rPr lang="nl-NL" dirty="0">
                <a:effectLst/>
                <a:highlight>
                  <a:srgbClr val="800000"/>
                </a:highlight>
              </a:rPr>
            </a:br>
            <a:r>
              <a:rPr lang="nl-NL" dirty="0">
                <a:effectLst>
                  <a:outerShdw blurRad="38100" dist="38100" dir="2700000" algn="tl">
                    <a:srgbClr val="000000">
                      <a:alpha val="43137"/>
                    </a:srgbClr>
                  </a:outerShdw>
                </a:effectLst>
                <a:highlight>
                  <a:srgbClr val="800000"/>
                </a:highlight>
              </a:rPr>
              <a:t>van mythe naar wetenschap</a:t>
            </a:r>
            <a:br>
              <a:rPr lang="nl-NL" dirty="0">
                <a:effectLst>
                  <a:outerShdw blurRad="38100" dist="38100" dir="2700000" algn="tl">
                    <a:srgbClr val="000000">
                      <a:alpha val="43137"/>
                    </a:srgbClr>
                  </a:outerShdw>
                </a:effectLst>
                <a:highlight>
                  <a:srgbClr val="800000"/>
                </a:highlight>
              </a:rPr>
            </a:br>
            <a:br>
              <a:rPr lang="nl-NL" dirty="0">
                <a:effectLst>
                  <a:outerShdw blurRad="38100" dist="38100" dir="2700000" algn="tl" rotWithShape="0">
                    <a:srgbClr val="000000">
                      <a:alpha val="43137"/>
                    </a:srgbClr>
                  </a:outerShdw>
                </a:effectLst>
                <a:highlight>
                  <a:srgbClr val="800000"/>
                </a:highlight>
              </a:rPr>
            </a:br>
            <a:endParaRPr lang="nl-NL" dirty="0">
              <a:effectLst>
                <a:outerShdw blurRad="38100" dist="38100" dir="2700000" algn="tl" rotWithShape="0">
                  <a:srgbClr val="000000">
                    <a:alpha val="43137"/>
                  </a:srgbClr>
                </a:outerShdw>
              </a:effectLst>
              <a:highlight>
                <a:srgbClr val="800000"/>
              </a:highlight>
            </a:endParaRPr>
          </a:p>
        </p:txBody>
      </p:sp>
      <p:pic>
        <p:nvPicPr>
          <p:cNvPr id="4" name="Afbeelding 3" descr="Afbeelding met tekst&#10;&#10;Automatisch gegenereerde beschrijving">
            <a:extLst>
              <a:ext uri="{FF2B5EF4-FFF2-40B4-BE49-F238E27FC236}">
                <a16:creationId xmlns:a16="http://schemas.microsoft.com/office/drawing/2014/main" id="{779B54C7-0CD1-4E55-811B-1F2AD17008D9}"/>
              </a:ext>
            </a:extLst>
          </p:cNvPr>
          <p:cNvPicPr>
            <a:picLocks noChangeAspect="1"/>
          </p:cNvPicPr>
          <p:nvPr/>
        </p:nvPicPr>
        <p:blipFill rotWithShape="1">
          <a:blip r:embed="rId7">
            <a:extLst>
              <a:ext uri="{28A0092B-C50C-407E-A947-70E740481C1C}">
                <a14:useLocalDpi xmlns:a14="http://schemas.microsoft.com/office/drawing/2010/main" val="0"/>
              </a:ext>
            </a:extLst>
          </a:blip>
          <a:srcRect b="13933"/>
          <a:stretch/>
        </p:blipFill>
        <p:spPr>
          <a:xfrm>
            <a:off x="94102" y="116697"/>
            <a:ext cx="2391981" cy="2360173"/>
          </a:xfrm>
          <a:prstGeom prst="rect">
            <a:avLst/>
          </a:prstGeom>
        </p:spPr>
      </p:pic>
      <p:pic>
        <p:nvPicPr>
          <p:cNvPr id="7" name="Audio 6">
            <a:hlinkClick r:id="" action="ppaction://media"/>
            <a:extLst>
              <a:ext uri="{FF2B5EF4-FFF2-40B4-BE49-F238E27FC236}">
                <a16:creationId xmlns:a16="http://schemas.microsoft.com/office/drawing/2014/main" id="{79191613-9FED-4466-892A-8E0D097BB8B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872882428"/>
      </p:ext>
    </p:extLst>
  </p:cSld>
  <p:clrMapOvr>
    <a:masterClrMapping/>
  </p:clrMapOvr>
  <mc:AlternateContent xmlns:mc="http://schemas.openxmlformats.org/markup-compatibility/2006">
    <mc:Choice xmlns:p14="http://schemas.microsoft.com/office/powerpoint/2010/main" Requires="p14">
      <p:transition spd="slow" p14:dur="2000" advTm="12255"/>
    </mc:Choice>
    <mc:Fallback>
      <p:transition spd="slow" advTm="1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B7666-A90E-48B1-A8EE-311B643854BA}"/>
              </a:ext>
            </a:extLst>
          </p:cNvPr>
          <p:cNvSpPr>
            <a:spLocks noGrp="1"/>
          </p:cNvSpPr>
          <p:nvPr>
            <p:ph type="title"/>
          </p:nvPr>
        </p:nvSpPr>
        <p:spPr>
          <a:xfrm>
            <a:off x="914357" y="26229"/>
            <a:ext cx="10353761" cy="1326321"/>
          </a:xfrm>
        </p:spPr>
        <p:txBody>
          <a:bodyPr/>
          <a:lstStyle/>
          <a:p>
            <a:r>
              <a:rPr lang="nl-NL" dirty="0">
                <a:highlight>
                  <a:srgbClr val="800000"/>
                </a:highlight>
              </a:rPr>
              <a:t>Bekijk het filmpje en noteer kenmerken van Griekse mythologie</a:t>
            </a:r>
          </a:p>
        </p:txBody>
      </p:sp>
      <p:sp>
        <p:nvSpPr>
          <p:cNvPr id="5" name="Titel 1">
            <a:extLst>
              <a:ext uri="{FF2B5EF4-FFF2-40B4-BE49-F238E27FC236}">
                <a16:creationId xmlns:a16="http://schemas.microsoft.com/office/drawing/2014/main" id="{C2F6C3F7-DFCD-4A80-92EA-465ABD62514E}"/>
              </a:ext>
            </a:extLst>
          </p:cNvPr>
          <p:cNvSpPr txBox="1">
            <a:spLocks/>
          </p:cNvSpPr>
          <p:nvPr/>
        </p:nvSpPr>
        <p:spPr>
          <a:xfrm>
            <a:off x="1090349" y="5531679"/>
            <a:ext cx="10353761"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nl-NL" sz="3200" dirty="0"/>
              <a:t>https://www.youtube.com/watch?v=RhaepLsP5eg</a:t>
            </a:r>
          </a:p>
        </p:txBody>
      </p:sp>
      <p:pic>
        <p:nvPicPr>
          <p:cNvPr id="6" name="Afbeelding 5" descr="Afbeelding met tekst&#10;&#10;Automatisch gegenereerde beschrijving">
            <a:extLst>
              <a:ext uri="{FF2B5EF4-FFF2-40B4-BE49-F238E27FC236}">
                <a16:creationId xmlns:a16="http://schemas.microsoft.com/office/drawing/2014/main" id="{2B90F42F-F6FC-4949-91DA-C34682D1FDFB}"/>
              </a:ext>
            </a:extLst>
          </p:cNvPr>
          <p:cNvPicPr>
            <a:picLocks noChangeAspect="1"/>
          </p:cNvPicPr>
          <p:nvPr/>
        </p:nvPicPr>
        <p:blipFill rotWithShape="1">
          <a:blip r:embed="rId5">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pic>
        <p:nvPicPr>
          <p:cNvPr id="3" name="Audio 2">
            <a:hlinkClick r:id="" action="ppaction://media"/>
            <a:extLst>
              <a:ext uri="{FF2B5EF4-FFF2-40B4-BE49-F238E27FC236}">
                <a16:creationId xmlns:a16="http://schemas.microsoft.com/office/drawing/2014/main" id="{ABB5CE50-148D-4B0F-9E3E-287E9945CF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pic>
        <p:nvPicPr>
          <p:cNvPr id="10" name="Afbeelding 9">
            <a:extLst>
              <a:ext uri="{FF2B5EF4-FFF2-40B4-BE49-F238E27FC236}">
                <a16:creationId xmlns:a16="http://schemas.microsoft.com/office/drawing/2014/main" id="{9CD5113D-445D-48C4-8EF0-048C6880E6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7102" y="1352550"/>
            <a:ext cx="7071377" cy="4136615"/>
          </a:xfrm>
          <a:prstGeom prst="rect">
            <a:avLst/>
          </a:prstGeom>
        </p:spPr>
      </p:pic>
    </p:spTree>
    <p:custDataLst>
      <p:tags r:id="rId1"/>
    </p:custDataLst>
    <p:extLst>
      <p:ext uri="{BB962C8B-B14F-4D97-AF65-F5344CB8AC3E}">
        <p14:creationId xmlns:p14="http://schemas.microsoft.com/office/powerpoint/2010/main" val="3814071975"/>
      </p:ext>
    </p:extLst>
  </p:cSld>
  <p:clrMapOvr>
    <a:masterClrMapping/>
  </p:clrMapOvr>
  <mc:AlternateContent xmlns:mc="http://schemas.openxmlformats.org/markup-compatibility/2006">
    <mc:Choice xmlns:p14="http://schemas.microsoft.com/office/powerpoint/2010/main" Requires="p14">
      <p:transition spd="slow" p14:dur="2000" advTm="19212"/>
    </mc:Choice>
    <mc:Fallback>
      <p:transition spd="slow" advTm="1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8B1E5-0156-4758-852A-4A9079B5AA32}"/>
              </a:ext>
            </a:extLst>
          </p:cNvPr>
          <p:cNvSpPr>
            <a:spLocks noGrp="1"/>
          </p:cNvSpPr>
          <p:nvPr>
            <p:ph type="title"/>
          </p:nvPr>
        </p:nvSpPr>
        <p:spPr>
          <a:xfrm>
            <a:off x="835992" y="-138545"/>
            <a:ext cx="10353761" cy="1326321"/>
          </a:xfrm>
        </p:spPr>
        <p:txBody>
          <a:bodyPr>
            <a:normAutofit/>
          </a:bodyPr>
          <a:lstStyle/>
          <a:p>
            <a:r>
              <a:rPr lang="nl-NL" sz="4400" dirty="0">
                <a:highlight>
                  <a:srgbClr val="800000"/>
                </a:highlight>
              </a:rPr>
              <a:t>Orpheus en </a:t>
            </a:r>
            <a:r>
              <a:rPr lang="nl-NL" sz="4400" dirty="0" err="1">
                <a:highlight>
                  <a:srgbClr val="800000"/>
                </a:highlight>
              </a:rPr>
              <a:t>Euridice</a:t>
            </a:r>
            <a:endParaRPr lang="nl-NL" sz="4400" dirty="0">
              <a:highlight>
                <a:srgbClr val="800000"/>
              </a:highlight>
            </a:endParaRPr>
          </a:p>
        </p:txBody>
      </p:sp>
      <p:graphicFrame>
        <p:nvGraphicFramePr>
          <p:cNvPr id="4" name="Tabel 4">
            <a:extLst>
              <a:ext uri="{FF2B5EF4-FFF2-40B4-BE49-F238E27FC236}">
                <a16:creationId xmlns:a16="http://schemas.microsoft.com/office/drawing/2014/main" id="{91F39C50-E246-4B53-9B42-5554B8E423E4}"/>
              </a:ext>
            </a:extLst>
          </p:cNvPr>
          <p:cNvGraphicFramePr>
            <a:graphicFrameLocks noGrp="1"/>
          </p:cNvGraphicFramePr>
          <p:nvPr>
            <p:extLst>
              <p:ext uri="{D42A27DB-BD31-4B8C-83A1-F6EECF244321}">
                <p14:modId xmlns:p14="http://schemas.microsoft.com/office/powerpoint/2010/main" val="3407135694"/>
              </p:ext>
            </p:extLst>
          </p:nvPr>
        </p:nvGraphicFramePr>
        <p:xfrm>
          <a:off x="600364" y="1459345"/>
          <a:ext cx="10825018" cy="5126184"/>
        </p:xfrm>
        <a:graphic>
          <a:graphicData uri="http://schemas.openxmlformats.org/drawingml/2006/table">
            <a:tbl>
              <a:tblPr firstRow="1" bandRow="1">
                <a:tableStyleId>{5C22544A-7EE6-4342-B048-85BDC9FD1C3A}</a:tableStyleId>
              </a:tblPr>
              <a:tblGrid>
                <a:gridCol w="5412509">
                  <a:extLst>
                    <a:ext uri="{9D8B030D-6E8A-4147-A177-3AD203B41FA5}">
                      <a16:colId xmlns:a16="http://schemas.microsoft.com/office/drawing/2014/main" val="2608236042"/>
                    </a:ext>
                  </a:extLst>
                </a:gridCol>
                <a:gridCol w="5412509">
                  <a:extLst>
                    <a:ext uri="{9D8B030D-6E8A-4147-A177-3AD203B41FA5}">
                      <a16:colId xmlns:a16="http://schemas.microsoft.com/office/drawing/2014/main" val="2812608617"/>
                    </a:ext>
                  </a:extLst>
                </a:gridCol>
              </a:tblGrid>
              <a:tr h="687889">
                <a:tc>
                  <a:txBody>
                    <a:bodyPr/>
                    <a:lstStyle/>
                    <a:p>
                      <a:pPr algn="ctr"/>
                      <a:r>
                        <a:rPr lang="nl-NL" sz="3200" dirty="0">
                          <a:highlight>
                            <a:srgbClr val="800000"/>
                          </a:highlight>
                        </a:rPr>
                        <a:t>Kenmerk</a:t>
                      </a:r>
                    </a:p>
                  </a:txBody>
                  <a:tcPr/>
                </a:tc>
                <a:tc>
                  <a:txBody>
                    <a:bodyPr/>
                    <a:lstStyle/>
                    <a:p>
                      <a:pPr algn="ctr"/>
                      <a:r>
                        <a:rPr lang="nl-NL" sz="3200" dirty="0">
                          <a:highlight>
                            <a:srgbClr val="800000"/>
                          </a:highlight>
                        </a:rPr>
                        <a:t>uitleg</a:t>
                      </a:r>
                    </a:p>
                  </a:txBody>
                  <a:tcPr/>
                </a:tc>
                <a:extLst>
                  <a:ext uri="{0D108BD9-81ED-4DB2-BD59-A6C34878D82A}">
                    <a16:rowId xmlns:a16="http://schemas.microsoft.com/office/drawing/2014/main" val="638599895"/>
                  </a:ext>
                </a:extLst>
              </a:tr>
              <a:tr h="687889">
                <a:tc>
                  <a:txBody>
                    <a:bodyPr/>
                    <a:lstStyle/>
                    <a:p>
                      <a:r>
                        <a:rPr lang="nl-NL" sz="2400" b="1" dirty="0">
                          <a:solidFill>
                            <a:schemeClr val="tx2">
                              <a:lumMod val="50000"/>
                            </a:schemeClr>
                          </a:solidFill>
                        </a:rPr>
                        <a:t>Polytheïsme</a:t>
                      </a:r>
                      <a:endParaRPr lang="nl-NL" sz="2400" dirty="0">
                        <a:solidFill>
                          <a:schemeClr val="tx2">
                            <a:lumMod val="50000"/>
                          </a:schemeClr>
                        </a:solidFill>
                      </a:endParaRPr>
                    </a:p>
                  </a:txBody>
                  <a:tcPr/>
                </a:tc>
                <a:tc>
                  <a:txBody>
                    <a:bodyPr/>
                    <a:lstStyle/>
                    <a:p>
                      <a:r>
                        <a:rPr lang="nl-NL" sz="2400" dirty="0"/>
                        <a:t>Hades, </a:t>
                      </a:r>
                      <a:r>
                        <a:rPr lang="nl-NL" sz="2400" dirty="0" err="1"/>
                        <a:t>Persephone</a:t>
                      </a:r>
                      <a:endParaRPr lang="nl-NL" sz="2400" dirty="0"/>
                    </a:p>
                  </a:txBody>
                  <a:tcPr/>
                </a:tc>
                <a:extLst>
                  <a:ext uri="{0D108BD9-81ED-4DB2-BD59-A6C34878D82A}">
                    <a16:rowId xmlns:a16="http://schemas.microsoft.com/office/drawing/2014/main" val="3543196102"/>
                  </a:ext>
                </a:extLst>
              </a:tr>
              <a:tr h="687889">
                <a:tc>
                  <a:txBody>
                    <a:bodyPr/>
                    <a:lstStyle/>
                    <a:p>
                      <a:r>
                        <a:rPr lang="nl-NL" sz="2400" b="1" dirty="0">
                          <a:solidFill>
                            <a:schemeClr val="tx2">
                              <a:lumMod val="50000"/>
                            </a:schemeClr>
                          </a:solidFill>
                        </a:rPr>
                        <a:t>Natuurgoden</a:t>
                      </a:r>
                      <a:endParaRPr lang="nl-NL" sz="2400" dirty="0">
                        <a:solidFill>
                          <a:schemeClr val="tx2">
                            <a:lumMod val="50000"/>
                          </a:schemeClr>
                        </a:solidFill>
                      </a:endParaRPr>
                    </a:p>
                  </a:txBody>
                  <a:tcPr/>
                </a:tc>
                <a:tc>
                  <a:txBody>
                    <a:bodyPr/>
                    <a:lstStyle/>
                    <a:p>
                      <a:r>
                        <a:rPr lang="nl-NL" sz="2400" dirty="0"/>
                        <a:t>Hades, god van de onderwereld. </a:t>
                      </a:r>
                    </a:p>
                  </a:txBody>
                  <a:tcPr/>
                </a:tc>
                <a:extLst>
                  <a:ext uri="{0D108BD9-81ED-4DB2-BD59-A6C34878D82A}">
                    <a16:rowId xmlns:a16="http://schemas.microsoft.com/office/drawing/2014/main" val="3605439439"/>
                  </a:ext>
                </a:extLst>
              </a:tr>
              <a:tr h="1187314">
                <a:tc>
                  <a:txBody>
                    <a:bodyPr/>
                    <a:lstStyle/>
                    <a:p>
                      <a:r>
                        <a:rPr lang="nl-NL" sz="2400" dirty="0"/>
                        <a:t>Onverklaarbare verklaren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wat gebeurt er na de dood?</a:t>
                      </a:r>
                    </a:p>
                    <a:p>
                      <a:endParaRPr lang="nl-NL" sz="2400" dirty="0"/>
                    </a:p>
                  </a:txBody>
                  <a:tcPr/>
                </a:tc>
                <a:extLst>
                  <a:ext uri="{0D108BD9-81ED-4DB2-BD59-A6C34878D82A}">
                    <a16:rowId xmlns:a16="http://schemas.microsoft.com/office/drawing/2014/main" val="3865827193"/>
                  </a:ext>
                </a:extLst>
              </a:tr>
              <a:tr h="687889">
                <a:tc>
                  <a:txBody>
                    <a:bodyPr/>
                    <a:lstStyle/>
                    <a:p>
                      <a:r>
                        <a:rPr lang="nl-NL" sz="2400" dirty="0"/>
                        <a:t>Godenverhalen</a:t>
                      </a:r>
                    </a:p>
                  </a:txBody>
                  <a:tcPr/>
                </a:tc>
                <a:tc>
                  <a:txBody>
                    <a:bodyPr/>
                    <a:lstStyle/>
                    <a:p>
                      <a:r>
                        <a:rPr lang="nl-NL" sz="2400" dirty="0"/>
                        <a:t>Hades speelt een rol</a:t>
                      </a:r>
                    </a:p>
                  </a:txBody>
                  <a:tcPr/>
                </a:tc>
                <a:extLst>
                  <a:ext uri="{0D108BD9-81ED-4DB2-BD59-A6C34878D82A}">
                    <a16:rowId xmlns:a16="http://schemas.microsoft.com/office/drawing/2014/main" val="1424832248"/>
                  </a:ext>
                </a:extLst>
              </a:tr>
              <a:tr h="1187314">
                <a:tc>
                  <a:txBody>
                    <a:bodyPr/>
                    <a:lstStyle/>
                    <a:p>
                      <a:r>
                        <a:rPr lang="nl-NL" sz="2400" dirty="0"/>
                        <a:t>De mensen als amusement voor de goden</a:t>
                      </a:r>
                    </a:p>
                  </a:txBody>
                  <a:tcPr/>
                </a:tc>
                <a:tc>
                  <a:txBody>
                    <a:bodyPr/>
                    <a:lstStyle/>
                    <a:p>
                      <a:r>
                        <a:rPr lang="nl-NL" sz="2400" dirty="0"/>
                        <a:t>Hades dacht Orpheus uit zich niet om te draaien.</a:t>
                      </a:r>
                    </a:p>
                  </a:txBody>
                  <a:tcPr/>
                </a:tc>
                <a:extLst>
                  <a:ext uri="{0D108BD9-81ED-4DB2-BD59-A6C34878D82A}">
                    <a16:rowId xmlns:a16="http://schemas.microsoft.com/office/drawing/2014/main" val="3250158615"/>
                  </a:ext>
                </a:extLst>
              </a:tr>
            </a:tbl>
          </a:graphicData>
        </a:graphic>
      </p:graphicFrame>
      <p:pic>
        <p:nvPicPr>
          <p:cNvPr id="5" name="Afbeelding 4" descr="Afbeelding met tekst&#10;&#10;Automatisch gegenereerde beschrijving">
            <a:extLst>
              <a:ext uri="{FF2B5EF4-FFF2-40B4-BE49-F238E27FC236}">
                <a16:creationId xmlns:a16="http://schemas.microsoft.com/office/drawing/2014/main" id="{7EB09EA6-FA79-410B-9C52-80A20F40B7AA}"/>
              </a:ext>
            </a:extLst>
          </p:cNvPr>
          <p:cNvPicPr>
            <a:picLocks noChangeAspect="1"/>
          </p:cNvPicPr>
          <p:nvPr/>
        </p:nvPicPr>
        <p:blipFill rotWithShape="1">
          <a:blip r:embed="rId4">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pic>
        <p:nvPicPr>
          <p:cNvPr id="8" name="Audio 7">
            <a:hlinkClick r:id="" action="ppaction://media"/>
            <a:extLst>
              <a:ext uri="{FF2B5EF4-FFF2-40B4-BE49-F238E27FC236}">
                <a16:creationId xmlns:a16="http://schemas.microsoft.com/office/drawing/2014/main" id="{2B6F55DB-53F6-4D14-8ABC-89CAB8BF2B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3722823"/>
      </p:ext>
    </p:extLst>
  </p:cSld>
  <p:clrMapOvr>
    <a:masterClrMapping/>
  </p:clrMapOvr>
  <mc:AlternateContent xmlns:mc="http://schemas.openxmlformats.org/markup-compatibility/2006">
    <mc:Choice xmlns:p14="http://schemas.microsoft.com/office/powerpoint/2010/main" Requires="p14">
      <p:transition spd="slow" p14:dur="2000" advTm="74408"/>
    </mc:Choice>
    <mc:Fallback>
      <p:transition spd="slow" advTm="7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0E8BD-4B37-4F36-A6E9-B11BDE523723}"/>
              </a:ext>
            </a:extLst>
          </p:cNvPr>
          <p:cNvSpPr>
            <a:spLocks noGrp="1"/>
          </p:cNvSpPr>
          <p:nvPr>
            <p:ph type="title"/>
          </p:nvPr>
        </p:nvSpPr>
        <p:spPr>
          <a:xfrm>
            <a:off x="-1351749" y="-292963"/>
            <a:ext cx="6544637" cy="1326321"/>
          </a:xfrm>
        </p:spPr>
        <p:txBody>
          <a:bodyPr/>
          <a:lstStyle/>
          <a:p>
            <a:r>
              <a:rPr lang="nl-NL" dirty="0">
                <a:solidFill>
                  <a:srgbClr val="FFFF00"/>
                </a:solidFill>
                <a:highlight>
                  <a:srgbClr val="800000"/>
                </a:highlight>
              </a:rPr>
              <a:t>Odysseus</a:t>
            </a:r>
          </a:p>
        </p:txBody>
      </p:sp>
      <p:sp>
        <p:nvSpPr>
          <p:cNvPr id="3" name="Tijdelijke aanduiding voor inhoud 2">
            <a:extLst>
              <a:ext uri="{FF2B5EF4-FFF2-40B4-BE49-F238E27FC236}">
                <a16:creationId xmlns:a16="http://schemas.microsoft.com/office/drawing/2014/main" id="{C4A9BB88-AE41-4167-A0D8-747952D15B3A}"/>
              </a:ext>
            </a:extLst>
          </p:cNvPr>
          <p:cNvSpPr>
            <a:spLocks noGrp="1"/>
          </p:cNvSpPr>
          <p:nvPr>
            <p:ph idx="1"/>
          </p:nvPr>
        </p:nvSpPr>
        <p:spPr>
          <a:xfrm>
            <a:off x="3959442" y="257453"/>
            <a:ext cx="7910004" cy="6267634"/>
          </a:xfrm>
        </p:spPr>
        <p:txBody>
          <a:bodyPr>
            <a:noAutofit/>
          </a:bodyPr>
          <a:lstStyle/>
          <a:p>
            <a:r>
              <a:rPr lang="nl-NL" sz="2400" dirty="0">
                <a:effectLst/>
                <a:highlight>
                  <a:srgbClr val="800000"/>
                </a:highlight>
                <a:latin typeface="Arial" panose="020B0604020202020204" pitchFamily="34" charset="0"/>
                <a:cs typeface="Arial" panose="020B0604020202020204" pitchFamily="34" charset="0"/>
              </a:rPr>
              <a:t>Welke </a:t>
            </a:r>
            <a:r>
              <a:rPr lang="nl-NL" sz="2400" b="1" dirty="0">
                <a:solidFill>
                  <a:srgbClr val="FFFF00"/>
                </a:solidFill>
                <a:effectLst/>
                <a:highlight>
                  <a:srgbClr val="800000"/>
                </a:highlight>
                <a:latin typeface="Arial" panose="020B0604020202020204" pitchFamily="34" charset="0"/>
                <a:cs typeface="Arial" panose="020B0604020202020204" pitchFamily="34" charset="0"/>
              </a:rPr>
              <a:t>kenmerken van Griekse mythologie </a:t>
            </a:r>
            <a:r>
              <a:rPr lang="nl-NL" sz="2400" dirty="0">
                <a:effectLst/>
                <a:highlight>
                  <a:srgbClr val="800000"/>
                </a:highlight>
                <a:latin typeface="Arial" panose="020B0604020202020204" pitchFamily="34" charset="0"/>
                <a:cs typeface="Arial" panose="020B0604020202020204" pitchFamily="34" charset="0"/>
              </a:rPr>
              <a:t>herken je hierin? Gebruik </a:t>
            </a:r>
            <a:r>
              <a:rPr lang="nl-NL" sz="2400" dirty="0">
                <a:solidFill>
                  <a:srgbClr val="FFFF00"/>
                </a:solidFill>
                <a:effectLst/>
                <a:highlight>
                  <a:srgbClr val="800000"/>
                </a:highlight>
                <a:latin typeface="Arial" panose="020B0604020202020204" pitchFamily="34" charset="0"/>
                <a:cs typeface="Arial" panose="020B0604020202020204" pitchFamily="34" charset="0"/>
              </a:rPr>
              <a:t>de drie stappen </a:t>
            </a:r>
            <a:r>
              <a:rPr lang="nl-NL" sz="2400" dirty="0">
                <a:effectLst/>
                <a:highlight>
                  <a:srgbClr val="800000"/>
                </a:highlight>
                <a:latin typeface="Arial" panose="020B0604020202020204" pitchFamily="34" charset="0"/>
                <a:cs typeface="Arial" panose="020B0604020202020204" pitchFamily="34" charset="0"/>
              </a:rPr>
              <a:t>om antwoord te geven.</a:t>
            </a:r>
          </a:p>
          <a:p>
            <a:pPr algn="l"/>
            <a:r>
              <a:rPr lang="nl-NL" sz="2400" b="0" i="0" dirty="0">
                <a:effectLst/>
                <a:latin typeface="Arial" panose="020B0604020202020204" pitchFamily="34" charset="0"/>
                <a:cs typeface="Arial" panose="020B0604020202020204" pitchFamily="34" charset="0"/>
              </a:rPr>
              <a:t>Na de </a:t>
            </a:r>
            <a:r>
              <a:rPr lang="nl-NL" sz="2400" b="0" i="0" dirty="0">
                <a:solidFill>
                  <a:srgbClr val="FFFF00"/>
                </a:solidFill>
                <a:effectLst/>
                <a:latin typeface="Arial" panose="020B0604020202020204" pitchFamily="34" charset="0"/>
                <a:cs typeface="Arial" panose="020B0604020202020204" pitchFamily="34" charset="0"/>
              </a:rPr>
              <a:t>Trojaanse oorlog </a:t>
            </a:r>
            <a:r>
              <a:rPr lang="nl-NL" sz="2400" b="0" i="0" dirty="0">
                <a:effectLst/>
                <a:latin typeface="Arial" panose="020B0604020202020204" pitchFamily="34" charset="0"/>
                <a:cs typeface="Arial" panose="020B0604020202020204" pitchFamily="34" charset="0"/>
              </a:rPr>
              <a:t>vaart de Griekse held Odysseus met zijn mannen terug naar het eiland Ithaka. Daar wachten zijn vrouw en zoon al tien jaar op hem. De reis verloopt niet bepaald voorspoedig. Poseidon, de god van de zee, is boos op Odysseus. Hij zorgt voor hevige stormen zodat het Griekse schip uit de koers raakt. Poseidon wordt nog bozer wanneer Odysseus het oog uitsteekt van diens zoon, de eenogige reus </a:t>
            </a:r>
            <a:r>
              <a:rPr lang="nl-NL" sz="2400" b="0" i="0" dirty="0" err="1">
                <a:effectLst/>
                <a:latin typeface="Arial" panose="020B0604020202020204" pitchFamily="34" charset="0"/>
                <a:cs typeface="Arial" panose="020B0604020202020204" pitchFamily="34" charset="0"/>
              </a:rPr>
              <a:t>Polyfemos</a:t>
            </a:r>
            <a:r>
              <a:rPr lang="nl-NL" sz="2400" b="0" i="0" dirty="0">
                <a:effectLst/>
                <a:latin typeface="Arial" panose="020B0604020202020204" pitchFamily="34" charset="0"/>
                <a:cs typeface="Arial" panose="020B0604020202020204" pitchFamily="34" charset="0"/>
              </a:rPr>
              <a:t>. Het ziet er somber uit voor de Grieken. Ze zullen vechten met nimfen, heksen, zeemonsters en spoken. Zal Odysseus zijn vrouw en zoon ooit nog terugzien?</a:t>
            </a:r>
          </a:p>
          <a:p>
            <a:pPr algn="l"/>
            <a:endParaRPr lang="nl-NL" sz="2300" b="0" i="0" dirty="0">
              <a:effectLst/>
              <a:latin typeface="Arial" panose="020B0604020202020204" pitchFamily="34" charset="0"/>
              <a:cs typeface="Arial" panose="020B0604020202020204" pitchFamily="34" charset="0"/>
            </a:endParaRPr>
          </a:p>
        </p:txBody>
      </p:sp>
      <p:pic>
        <p:nvPicPr>
          <p:cNvPr id="5122" name="Picture 2" descr="De vloek van Polyfemos | Boekenzoeker">
            <a:extLst>
              <a:ext uri="{FF2B5EF4-FFF2-40B4-BE49-F238E27FC236}">
                <a16:creationId xmlns:a16="http://schemas.microsoft.com/office/drawing/2014/main" id="{6DB6C1D1-2240-4CA9-AE82-A2EEE73E7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0012"/>
            <a:ext cx="3841140" cy="578380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6689FE29-F3EF-4E40-BE97-BA08BBF4C0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0945133"/>
      </p:ext>
    </p:extLst>
  </p:cSld>
  <p:clrMapOvr>
    <a:masterClrMapping/>
  </p:clrMapOvr>
  <mc:AlternateContent xmlns:mc="http://schemas.openxmlformats.org/markup-compatibility/2006">
    <mc:Choice xmlns:p14="http://schemas.microsoft.com/office/powerpoint/2010/main" Requires="p14">
      <p:transition spd="slow" p14:dur="2000" advTm="19261"/>
    </mc:Choice>
    <mc:Fallback>
      <p:transition spd="slow" advTm="1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1A2B2-6BA1-41AA-87F7-A141781AFA5B}"/>
              </a:ext>
            </a:extLst>
          </p:cNvPr>
          <p:cNvSpPr>
            <a:spLocks noGrp="1"/>
          </p:cNvSpPr>
          <p:nvPr>
            <p:ph type="title"/>
          </p:nvPr>
        </p:nvSpPr>
        <p:spPr>
          <a:xfrm>
            <a:off x="913796" y="403639"/>
            <a:ext cx="10353761" cy="1326321"/>
          </a:xfrm>
        </p:spPr>
        <p:txBody>
          <a:bodyPr/>
          <a:lstStyle/>
          <a:p>
            <a:r>
              <a:rPr lang="nl-NL" dirty="0">
                <a:highlight>
                  <a:srgbClr val="800000"/>
                </a:highlight>
              </a:rPr>
              <a:t>Bekijk de video en beantwoord de volgende vragen:</a:t>
            </a:r>
          </a:p>
        </p:txBody>
      </p:sp>
      <p:sp>
        <p:nvSpPr>
          <p:cNvPr id="3" name="Tijdelijke aanduiding voor inhoud 2">
            <a:extLst>
              <a:ext uri="{FF2B5EF4-FFF2-40B4-BE49-F238E27FC236}">
                <a16:creationId xmlns:a16="http://schemas.microsoft.com/office/drawing/2014/main" id="{24665ECB-66A7-4641-AFF5-A0401503856D}"/>
              </a:ext>
            </a:extLst>
          </p:cNvPr>
          <p:cNvSpPr>
            <a:spLocks noGrp="1"/>
          </p:cNvSpPr>
          <p:nvPr>
            <p:ph idx="1"/>
          </p:nvPr>
        </p:nvSpPr>
        <p:spPr>
          <a:xfrm>
            <a:off x="924442" y="1729960"/>
            <a:ext cx="10353762" cy="4340247"/>
          </a:xfrm>
        </p:spPr>
        <p:txBody>
          <a:bodyPr>
            <a:normAutofit fontScale="77500" lnSpcReduction="20000"/>
          </a:bodyPr>
          <a:lstStyle/>
          <a:p>
            <a:pPr marL="742950" indent="-742950">
              <a:buFont typeface="+mj-lt"/>
              <a:buAutoNum type="arabicPeriod"/>
            </a:pPr>
            <a:r>
              <a:rPr lang="nl-NL" sz="4100" dirty="0">
                <a:latin typeface="Arial" panose="020B0604020202020204" pitchFamily="34" charset="0"/>
                <a:cs typeface="Arial" panose="020B0604020202020204" pitchFamily="34" charset="0"/>
              </a:rPr>
              <a:t>Welke </a:t>
            </a:r>
            <a:r>
              <a:rPr lang="nl-NL" sz="4100" b="1" dirty="0">
                <a:solidFill>
                  <a:srgbClr val="FFFF00"/>
                </a:solidFill>
                <a:latin typeface="Arial" panose="020B0604020202020204" pitchFamily="34" charset="0"/>
                <a:cs typeface="Arial" panose="020B0604020202020204" pitchFamily="34" charset="0"/>
              </a:rPr>
              <a:t>kenmerken van Griekse mythologie </a:t>
            </a:r>
            <a:r>
              <a:rPr lang="nl-NL" sz="4100" dirty="0">
                <a:latin typeface="Arial" panose="020B0604020202020204" pitchFamily="34" charset="0"/>
                <a:cs typeface="Arial" panose="020B0604020202020204" pitchFamily="34" charset="0"/>
              </a:rPr>
              <a:t>herken je in het verhaal van Sisyphus?</a:t>
            </a:r>
          </a:p>
          <a:p>
            <a:pPr marL="742950" indent="-742950">
              <a:buFont typeface="+mj-lt"/>
              <a:buAutoNum type="arabicPeriod"/>
            </a:pPr>
            <a:r>
              <a:rPr lang="nl-NL" sz="4100" dirty="0">
                <a:latin typeface="Arial" panose="020B0604020202020204" pitchFamily="34" charset="0"/>
                <a:cs typeface="Arial" panose="020B0604020202020204" pitchFamily="34" charset="0"/>
              </a:rPr>
              <a:t>Hoe wist Sisyphus de dood tot twee keer toe te slim af te zijn?</a:t>
            </a:r>
          </a:p>
          <a:p>
            <a:pPr marL="742950" indent="-742950">
              <a:buFont typeface="+mj-lt"/>
              <a:buAutoNum type="arabicPeriod"/>
            </a:pPr>
            <a:r>
              <a:rPr lang="nl-NL" sz="4100" dirty="0">
                <a:latin typeface="Arial" panose="020B0604020202020204" pitchFamily="34" charset="0"/>
                <a:cs typeface="Arial" panose="020B0604020202020204" pitchFamily="34" charset="0"/>
              </a:rPr>
              <a:t>Welke </a:t>
            </a:r>
            <a:r>
              <a:rPr lang="nl-NL" sz="4100" b="1" dirty="0">
                <a:solidFill>
                  <a:srgbClr val="FFFF00"/>
                </a:solidFill>
                <a:latin typeface="Arial" panose="020B0604020202020204" pitchFamily="34" charset="0"/>
                <a:cs typeface="Arial" panose="020B0604020202020204" pitchFamily="34" charset="0"/>
              </a:rPr>
              <a:t>onverklaarbare zaken</a:t>
            </a:r>
            <a:r>
              <a:rPr lang="nl-NL" sz="4100" dirty="0">
                <a:latin typeface="Arial" panose="020B0604020202020204" pitchFamily="34" charset="0"/>
                <a:cs typeface="Arial" panose="020B0604020202020204" pitchFamily="34" charset="0"/>
              </a:rPr>
              <a:t> zou de straf van Sisyphus beantwoorden?</a:t>
            </a:r>
          </a:p>
          <a:p>
            <a:pPr marL="742950" indent="-742950">
              <a:buFont typeface="+mj-lt"/>
              <a:buAutoNum type="arabicPeriod"/>
            </a:pPr>
            <a:r>
              <a:rPr lang="nl-NL" sz="4100" dirty="0">
                <a:latin typeface="Arial" panose="020B0604020202020204" pitchFamily="34" charset="0"/>
                <a:cs typeface="Arial" panose="020B0604020202020204" pitchFamily="34" charset="0"/>
              </a:rPr>
              <a:t>Wat zou de betekenis zijn van </a:t>
            </a:r>
            <a:r>
              <a:rPr lang="nl-NL" sz="4100" b="1" dirty="0" err="1">
                <a:solidFill>
                  <a:srgbClr val="FFFF00"/>
                </a:solidFill>
                <a:latin typeface="Arial" panose="020B0604020202020204" pitchFamily="34" charset="0"/>
                <a:cs typeface="Arial" panose="020B0604020202020204" pitchFamily="34" charset="0"/>
              </a:rPr>
              <a:t>Sisyphus-arbeid</a:t>
            </a:r>
            <a:r>
              <a:rPr lang="nl-NL" sz="4100" dirty="0">
                <a:latin typeface="Arial" panose="020B0604020202020204" pitchFamily="34" charset="0"/>
                <a:cs typeface="Arial" panose="020B0604020202020204" pitchFamily="34" charset="0"/>
              </a:rPr>
              <a:t>?</a:t>
            </a:r>
          </a:p>
          <a:p>
            <a:endParaRPr lang="nl-NL" dirty="0"/>
          </a:p>
        </p:txBody>
      </p:sp>
      <p:sp>
        <p:nvSpPr>
          <p:cNvPr id="4" name="Tijdelijke aanduiding voor inhoud 2">
            <a:extLst>
              <a:ext uri="{FF2B5EF4-FFF2-40B4-BE49-F238E27FC236}">
                <a16:creationId xmlns:a16="http://schemas.microsoft.com/office/drawing/2014/main" id="{3DE90A49-4ECD-4942-BE08-711582CAAD4D}"/>
              </a:ext>
            </a:extLst>
          </p:cNvPr>
          <p:cNvSpPr txBox="1">
            <a:spLocks/>
          </p:cNvSpPr>
          <p:nvPr/>
        </p:nvSpPr>
        <p:spPr>
          <a:xfrm>
            <a:off x="0" y="6436311"/>
            <a:ext cx="7682458" cy="35066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nl-NL" dirty="0"/>
              <a:t>https://www.youtube.com/watch?v=q4pDUxth5fQ&amp;t=56s</a:t>
            </a:r>
          </a:p>
        </p:txBody>
      </p:sp>
      <p:pic>
        <p:nvPicPr>
          <p:cNvPr id="5" name="Afbeelding 4" descr="Afbeelding met tekst&#10;&#10;Automatisch gegenereerde beschrijving">
            <a:extLst>
              <a:ext uri="{FF2B5EF4-FFF2-40B4-BE49-F238E27FC236}">
                <a16:creationId xmlns:a16="http://schemas.microsoft.com/office/drawing/2014/main" id="{C5C11683-693A-4BA6-A021-9BF96A8F78E3}"/>
              </a:ext>
            </a:extLst>
          </p:cNvPr>
          <p:cNvPicPr>
            <a:picLocks noChangeAspect="1"/>
          </p:cNvPicPr>
          <p:nvPr/>
        </p:nvPicPr>
        <p:blipFill rotWithShape="1">
          <a:blip r:embed="rId4">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pic>
        <p:nvPicPr>
          <p:cNvPr id="6" name="Audio 5">
            <a:hlinkClick r:id="" action="ppaction://media"/>
            <a:extLst>
              <a:ext uri="{FF2B5EF4-FFF2-40B4-BE49-F238E27FC236}">
                <a16:creationId xmlns:a16="http://schemas.microsoft.com/office/drawing/2014/main" id="{DFC91B90-9603-4E55-A660-F0C05D0E59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8077812"/>
      </p:ext>
    </p:extLst>
  </p:cSld>
  <p:clrMapOvr>
    <a:masterClrMapping/>
  </p:clrMapOvr>
  <mc:AlternateContent xmlns:mc="http://schemas.openxmlformats.org/markup-compatibility/2006">
    <mc:Choice xmlns:p14="http://schemas.microsoft.com/office/powerpoint/2010/main" Requires="p14">
      <p:transition spd="slow" p14:dur="2000" advTm="16310"/>
    </mc:Choice>
    <mc:Fallback>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cient Greek Philosophers&amp;#39; Timeless Wisdom - GreekReporter.com">
            <a:extLst>
              <a:ext uri="{FF2B5EF4-FFF2-40B4-BE49-F238E27FC236}">
                <a16:creationId xmlns:a16="http://schemas.microsoft.com/office/drawing/2014/main" id="{4A239113-6178-49FF-9B6F-C0A6D5D56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5084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C43131F-FA25-49AE-90B0-6B7B5492A715}"/>
              </a:ext>
            </a:extLst>
          </p:cNvPr>
          <p:cNvSpPr>
            <a:spLocks noGrp="1"/>
          </p:cNvSpPr>
          <p:nvPr>
            <p:ph type="ctrTitle"/>
          </p:nvPr>
        </p:nvSpPr>
        <p:spPr>
          <a:xfrm>
            <a:off x="1690519" y="1576075"/>
            <a:ext cx="9001462" cy="2387600"/>
          </a:xfrm>
        </p:spPr>
        <p:txBody>
          <a:bodyPr>
            <a:noAutofit/>
          </a:bodyPr>
          <a:lstStyle/>
          <a:p>
            <a:r>
              <a:rPr lang="nl-NL" sz="6000" dirty="0">
                <a:highlight>
                  <a:srgbClr val="800000"/>
                </a:highlight>
              </a:rPr>
              <a:t>Wetenschap en filosofie</a:t>
            </a:r>
            <a:br>
              <a:rPr lang="nl-NL" dirty="0">
                <a:highlight>
                  <a:srgbClr val="800000"/>
                </a:highlight>
              </a:rPr>
            </a:br>
            <a:br>
              <a:rPr lang="nl-NL" dirty="0">
                <a:highlight>
                  <a:srgbClr val="800000"/>
                </a:highlight>
              </a:rPr>
            </a:br>
            <a:br>
              <a:rPr lang="nl-NL" dirty="0">
                <a:highlight>
                  <a:srgbClr val="800000"/>
                </a:highlight>
              </a:rPr>
            </a:br>
            <a:endParaRPr lang="nl-NL" dirty="0">
              <a:highlight>
                <a:srgbClr val="800000"/>
              </a:highlight>
            </a:endParaRPr>
          </a:p>
        </p:txBody>
      </p:sp>
      <p:pic>
        <p:nvPicPr>
          <p:cNvPr id="5" name="Afbeelding 4" descr="Afbeelding met tekst&#10;&#10;Automatisch gegenereerde beschrijving">
            <a:extLst>
              <a:ext uri="{FF2B5EF4-FFF2-40B4-BE49-F238E27FC236}">
                <a16:creationId xmlns:a16="http://schemas.microsoft.com/office/drawing/2014/main" id="{682390EA-F2BB-448E-B8D7-FB61CF82A8D1}"/>
              </a:ext>
            </a:extLst>
          </p:cNvPr>
          <p:cNvPicPr>
            <a:picLocks noChangeAspect="1"/>
          </p:cNvPicPr>
          <p:nvPr/>
        </p:nvPicPr>
        <p:blipFill rotWithShape="1">
          <a:blip r:embed="rId3">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spTree>
    <p:extLst>
      <p:ext uri="{BB962C8B-B14F-4D97-AF65-F5344CB8AC3E}">
        <p14:creationId xmlns:p14="http://schemas.microsoft.com/office/powerpoint/2010/main" val="150200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78A8A-570E-4B1D-9900-150EDC5AE588}"/>
              </a:ext>
            </a:extLst>
          </p:cNvPr>
          <p:cNvSpPr>
            <a:spLocks noGrp="1"/>
          </p:cNvSpPr>
          <p:nvPr>
            <p:ph type="title"/>
          </p:nvPr>
        </p:nvSpPr>
        <p:spPr>
          <a:xfrm>
            <a:off x="0" y="-154469"/>
            <a:ext cx="12058835" cy="1326321"/>
          </a:xfrm>
        </p:spPr>
        <p:txBody>
          <a:bodyPr>
            <a:normAutofit/>
          </a:bodyPr>
          <a:lstStyle/>
          <a:p>
            <a:r>
              <a:rPr lang="nl-NL" sz="2800" dirty="0">
                <a:highlight>
                  <a:srgbClr val="800000"/>
                </a:highlight>
              </a:rPr>
              <a:t>Wat zijn verschillen tussen mythologisch denken en wetenschap?</a:t>
            </a:r>
          </a:p>
        </p:txBody>
      </p:sp>
      <p:sp>
        <p:nvSpPr>
          <p:cNvPr id="3" name="Tijdelijke aanduiding voor inhoud 2">
            <a:extLst>
              <a:ext uri="{FF2B5EF4-FFF2-40B4-BE49-F238E27FC236}">
                <a16:creationId xmlns:a16="http://schemas.microsoft.com/office/drawing/2014/main" id="{667BF458-7C15-4AC8-97AE-E4B815F8B662}"/>
              </a:ext>
            </a:extLst>
          </p:cNvPr>
          <p:cNvSpPr>
            <a:spLocks noGrp="1"/>
          </p:cNvSpPr>
          <p:nvPr>
            <p:ph idx="1"/>
          </p:nvPr>
        </p:nvSpPr>
        <p:spPr>
          <a:xfrm>
            <a:off x="236738" y="1034249"/>
            <a:ext cx="11718524" cy="5823751"/>
          </a:xfrm>
        </p:spPr>
        <p:txBody>
          <a:bodyPr>
            <a:normAutofit lnSpcReduction="10000"/>
          </a:bodyPr>
          <a:lstStyle/>
          <a:p>
            <a:r>
              <a:rPr lang="nl-NL" dirty="0">
                <a:latin typeface="Arial" panose="020B0604020202020204" pitchFamily="34" charset="0"/>
                <a:cs typeface="Arial" panose="020B0604020202020204" pitchFamily="34" charset="0"/>
              </a:rPr>
              <a:t>Sinds mensen samenleven, zijn er al tekenen van godsdienst te vinden. Vooral tussen 4000 v.Chr. en 1000 v.Chr. hebben </a:t>
            </a:r>
            <a:r>
              <a:rPr lang="nl-NL" b="1" dirty="0">
                <a:solidFill>
                  <a:srgbClr val="FFFF00"/>
                </a:solidFill>
                <a:latin typeface="Arial" panose="020B0604020202020204" pitchFamily="34" charset="0"/>
                <a:cs typeface="Arial" panose="020B0604020202020204" pitchFamily="34" charset="0"/>
              </a:rPr>
              <a:t>archeologen</a:t>
            </a:r>
            <a:r>
              <a:rPr lang="nl-NL" dirty="0">
                <a:latin typeface="Arial" panose="020B0604020202020204" pitchFamily="34" charset="0"/>
                <a:cs typeface="Arial" panose="020B0604020202020204" pitchFamily="34" charset="0"/>
              </a:rPr>
              <a:t> veel bronnen over godsdienst gevonden. Rond die tijd was het christendom, het jodendom of de islam nog lang niet uitgevonden. Mensen geloofden toen vooral in </a:t>
            </a:r>
            <a:r>
              <a:rPr lang="nl-NL" b="1" dirty="0">
                <a:solidFill>
                  <a:srgbClr val="FFFF00"/>
                </a:solidFill>
                <a:latin typeface="Arial" panose="020B0604020202020204" pitchFamily="34" charset="0"/>
                <a:cs typeface="Arial" panose="020B0604020202020204" pitchFamily="34" charset="0"/>
              </a:rPr>
              <a:t>natuurgoden</a:t>
            </a:r>
            <a:r>
              <a:rPr lang="nl-NL" dirty="0">
                <a:latin typeface="Arial" panose="020B0604020202020204" pitchFamily="34" charset="0"/>
                <a:cs typeface="Arial" panose="020B0604020202020204" pitchFamily="34" charset="0"/>
              </a:rPr>
              <a:t>; een god van de zee, een godin van de landbouw, een god van vulkanen. Met </a:t>
            </a:r>
            <a:r>
              <a:rPr lang="nl-NL" b="1" dirty="0">
                <a:solidFill>
                  <a:srgbClr val="FFFF00"/>
                </a:solidFill>
                <a:latin typeface="Arial" panose="020B0604020202020204" pitchFamily="34" charset="0"/>
                <a:cs typeface="Arial" panose="020B0604020202020204" pitchFamily="34" charset="0"/>
              </a:rPr>
              <a:t>polytheïstische natuurgodsdiensten </a:t>
            </a:r>
            <a:r>
              <a:rPr lang="nl-NL" dirty="0">
                <a:latin typeface="Arial" panose="020B0604020202020204" pitchFamily="34" charset="0"/>
                <a:cs typeface="Arial" panose="020B0604020202020204" pitchFamily="34" charset="0"/>
              </a:rPr>
              <a:t>konden mensen </a:t>
            </a:r>
            <a:r>
              <a:rPr lang="nl-NL" b="1" dirty="0">
                <a:solidFill>
                  <a:srgbClr val="FFFF00"/>
                </a:solidFill>
                <a:latin typeface="Arial" panose="020B0604020202020204" pitchFamily="34" charset="0"/>
                <a:cs typeface="Arial" panose="020B0604020202020204" pitchFamily="34" charset="0"/>
              </a:rPr>
              <a:t>natuurverschijnselen</a:t>
            </a:r>
            <a:r>
              <a:rPr lang="nl-NL" dirty="0">
                <a:latin typeface="Arial" panose="020B0604020202020204" pitchFamily="34" charset="0"/>
                <a:cs typeface="Arial" panose="020B0604020202020204" pitchFamily="34" charset="0"/>
              </a:rPr>
              <a:t> uitleggen, aangezien ze niet wisten waarom er een aardbeving plaatsvond, waarom oogsten mislukten of mensen ziek werden.</a:t>
            </a:r>
          </a:p>
          <a:p>
            <a:r>
              <a:rPr lang="nl-NL" dirty="0">
                <a:latin typeface="Arial" panose="020B0604020202020204" pitchFamily="34" charset="0"/>
                <a:cs typeface="Arial" panose="020B0604020202020204" pitchFamily="34" charset="0"/>
              </a:rPr>
              <a:t>Later in Griekenland ging men echter anders naar de wereld kijken. </a:t>
            </a:r>
            <a:r>
              <a:rPr lang="nl-NL" b="1" dirty="0">
                <a:solidFill>
                  <a:srgbClr val="FFFF00"/>
                </a:solidFill>
                <a:latin typeface="Arial" panose="020B0604020202020204" pitchFamily="34" charset="0"/>
                <a:cs typeface="Arial" panose="020B0604020202020204" pitchFamily="34" charset="0"/>
              </a:rPr>
              <a:t>Wetenschappers</a:t>
            </a:r>
            <a:r>
              <a:rPr lang="nl-NL" dirty="0">
                <a:latin typeface="Arial" panose="020B0604020202020204" pitchFamily="34" charset="0"/>
                <a:cs typeface="Arial" panose="020B0604020202020204" pitchFamily="34" charset="0"/>
              </a:rPr>
              <a:t> (</a:t>
            </a:r>
            <a:r>
              <a:rPr lang="nl-NL" dirty="0">
                <a:solidFill>
                  <a:srgbClr val="FFFF00"/>
                </a:solidFill>
                <a:latin typeface="Arial" panose="020B0604020202020204" pitchFamily="34" charset="0"/>
                <a:cs typeface="Arial" panose="020B0604020202020204" pitchFamily="34" charset="0"/>
              </a:rPr>
              <a:t>mensen die de wereld willen begrijpen via onderzoek, observeren en het gebruiken van het verstand</a:t>
            </a:r>
            <a:r>
              <a:rPr lang="nl-NL" dirty="0">
                <a:latin typeface="Arial" panose="020B0604020202020204" pitchFamily="34" charset="0"/>
                <a:cs typeface="Arial" panose="020B0604020202020204" pitchFamily="34" charset="0"/>
              </a:rPr>
              <a:t>) kwamen erachter dat een hoop dingen niet van de goden afhing, maar van de mensen. Mensen werden bijvoorbeeld niet ziek, omdat ze te weinig hadden </a:t>
            </a:r>
            <a:r>
              <a:rPr lang="nl-NL" b="1" dirty="0">
                <a:solidFill>
                  <a:srgbClr val="FFFF00"/>
                </a:solidFill>
                <a:latin typeface="Arial" panose="020B0604020202020204" pitchFamily="34" charset="0"/>
                <a:cs typeface="Arial" panose="020B0604020202020204" pitchFamily="34" charset="0"/>
              </a:rPr>
              <a:t>geofferd</a:t>
            </a:r>
            <a:r>
              <a:rPr lang="nl-NL" dirty="0">
                <a:latin typeface="Arial" panose="020B0604020202020204" pitchFamily="34" charset="0"/>
                <a:cs typeface="Arial" panose="020B0604020202020204" pitchFamily="34" charset="0"/>
              </a:rPr>
              <a:t> aan de goden, maar omdat ze ongezond leefden. Griekse </a:t>
            </a:r>
            <a:r>
              <a:rPr lang="nl-NL" b="1" dirty="0">
                <a:solidFill>
                  <a:srgbClr val="FFFF00"/>
                </a:solidFill>
                <a:latin typeface="Arial" panose="020B0604020202020204" pitchFamily="34" charset="0"/>
                <a:cs typeface="Arial" panose="020B0604020202020204" pitchFamily="34" charset="0"/>
              </a:rPr>
              <a:t>wetenschappers</a:t>
            </a:r>
            <a:r>
              <a:rPr lang="nl-NL" dirty="0">
                <a:latin typeface="Arial" panose="020B0604020202020204" pitchFamily="34" charset="0"/>
                <a:cs typeface="Arial" panose="020B0604020202020204" pitchFamily="34" charset="0"/>
              </a:rPr>
              <a:t> wisten al heel veel, zelfs als ze het niet konden bewijzen. Zo was er al een Griekse </a:t>
            </a:r>
            <a:r>
              <a:rPr lang="nl-NL" b="1" dirty="0">
                <a:solidFill>
                  <a:srgbClr val="FFFF00"/>
                </a:solidFill>
                <a:latin typeface="Arial" panose="020B0604020202020204" pitchFamily="34" charset="0"/>
                <a:cs typeface="Arial" panose="020B0604020202020204" pitchFamily="34" charset="0"/>
              </a:rPr>
              <a:t>wetenschappers</a:t>
            </a:r>
            <a:r>
              <a:rPr lang="nl-NL" dirty="0">
                <a:latin typeface="Arial" panose="020B0604020202020204" pitchFamily="34" charset="0"/>
                <a:cs typeface="Arial" panose="020B0604020202020204" pitchFamily="34" charset="0"/>
              </a:rPr>
              <a:t> die bedacht dat alles op de wereld uit kleine deeltjes bestond. Deze atomen werden pas in 1808 ontdekt. De Grieken verzamelden verschillende informatiebronnen en deden </a:t>
            </a:r>
            <a:r>
              <a:rPr lang="nl-NL" dirty="0">
                <a:solidFill>
                  <a:schemeClr val="tx2">
                    <a:lumMod val="75000"/>
                  </a:schemeClr>
                </a:solidFill>
                <a:latin typeface="Arial" panose="020B0604020202020204" pitchFamily="34" charset="0"/>
                <a:cs typeface="Arial" panose="020B0604020202020204" pitchFamily="34" charset="0"/>
              </a:rPr>
              <a:t>kritisch</a:t>
            </a:r>
            <a:r>
              <a:rPr lang="nl-NL" dirty="0">
                <a:latin typeface="Arial" panose="020B0604020202020204" pitchFamily="34" charset="0"/>
                <a:cs typeface="Arial" panose="020B0604020202020204" pitchFamily="34" charset="0"/>
              </a:rPr>
              <a:t> onderzoek. Ze namen iets alles zomaar aan, maar gingen zelf op onderzoek uit.</a:t>
            </a:r>
          </a:p>
        </p:txBody>
      </p:sp>
      <p:pic>
        <p:nvPicPr>
          <p:cNvPr id="6" name="Audio 5">
            <a:hlinkClick r:id="" action="ppaction://media"/>
            <a:extLst>
              <a:ext uri="{FF2B5EF4-FFF2-40B4-BE49-F238E27FC236}">
                <a16:creationId xmlns:a16="http://schemas.microsoft.com/office/drawing/2014/main" id="{5B39FBF8-A59F-4996-8DAB-0E566F521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00363671"/>
      </p:ext>
    </p:extLst>
  </p:cSld>
  <p:clrMapOvr>
    <a:masterClrMapping/>
  </p:clrMapOvr>
  <mc:AlternateContent xmlns:mc="http://schemas.openxmlformats.org/markup-compatibility/2006">
    <mc:Choice xmlns:p14="http://schemas.microsoft.com/office/powerpoint/2010/main" Requires="p14">
      <p:transition spd="slow" p14:dur="2000" advTm="22058"/>
    </mc:Choice>
    <mc:Fallback>
      <p:transition spd="slow" advTm="2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37542E-396D-4A9F-AECD-F42E1C0E4CB7}"/>
              </a:ext>
            </a:extLst>
          </p:cNvPr>
          <p:cNvSpPr>
            <a:spLocks noGrp="1"/>
          </p:cNvSpPr>
          <p:nvPr>
            <p:ph type="title"/>
          </p:nvPr>
        </p:nvSpPr>
        <p:spPr>
          <a:xfrm>
            <a:off x="913796" y="121328"/>
            <a:ext cx="10353761" cy="1326321"/>
          </a:xfrm>
        </p:spPr>
        <p:txBody>
          <a:bodyPr>
            <a:normAutofit fontScale="90000"/>
          </a:bodyPr>
          <a:lstStyle/>
          <a:p>
            <a:r>
              <a:rPr lang="nl-NL" sz="3600" dirty="0">
                <a:highlight>
                  <a:srgbClr val="800000"/>
                </a:highlight>
              </a:rPr>
              <a:t>de </a:t>
            </a:r>
            <a:r>
              <a:rPr lang="nl-NL" sz="3600" b="1" dirty="0">
                <a:solidFill>
                  <a:srgbClr val="FFFF00"/>
                </a:solidFill>
                <a:highlight>
                  <a:srgbClr val="800000"/>
                </a:highlight>
              </a:rPr>
              <a:t>mythologische denkwijze </a:t>
            </a:r>
            <a:r>
              <a:rPr lang="nl-NL" sz="3600" dirty="0">
                <a:highlight>
                  <a:srgbClr val="800000"/>
                </a:highlight>
              </a:rPr>
              <a:t>en </a:t>
            </a:r>
            <a:r>
              <a:rPr lang="nl-NL" sz="3600" b="1" dirty="0">
                <a:solidFill>
                  <a:srgbClr val="FFFF00"/>
                </a:solidFill>
                <a:highlight>
                  <a:srgbClr val="800000"/>
                </a:highlight>
              </a:rPr>
              <a:t>wetenschappelijke denkwijze </a:t>
            </a:r>
            <a:r>
              <a:rPr lang="nl-NL" sz="3600" dirty="0">
                <a:highlight>
                  <a:srgbClr val="800000"/>
                </a:highlight>
              </a:rPr>
              <a:t>botsen</a:t>
            </a:r>
            <a:endParaRPr lang="nl-NL" dirty="0"/>
          </a:p>
        </p:txBody>
      </p:sp>
      <p:sp>
        <p:nvSpPr>
          <p:cNvPr id="3" name="Tijdelijke aanduiding voor inhoud 2">
            <a:extLst>
              <a:ext uri="{FF2B5EF4-FFF2-40B4-BE49-F238E27FC236}">
                <a16:creationId xmlns:a16="http://schemas.microsoft.com/office/drawing/2014/main" id="{01ED25BD-15CF-4520-B1C1-07615698ABC2}"/>
              </a:ext>
            </a:extLst>
          </p:cNvPr>
          <p:cNvSpPr>
            <a:spLocks noGrp="1"/>
          </p:cNvSpPr>
          <p:nvPr>
            <p:ph idx="1"/>
          </p:nvPr>
        </p:nvSpPr>
        <p:spPr>
          <a:xfrm>
            <a:off x="550416" y="1624614"/>
            <a:ext cx="11043821" cy="4944862"/>
          </a:xfrm>
        </p:spPr>
        <p:txBody>
          <a:bodyPr>
            <a:normAutofit/>
          </a:bodyPr>
          <a:lstStyle/>
          <a:p>
            <a:pPr marL="457200" indent="-457200">
              <a:buFont typeface="+mj-lt"/>
              <a:buAutoNum type="arabicPeriod"/>
            </a:pPr>
            <a:r>
              <a:rPr lang="nl-NL" sz="2400" dirty="0">
                <a:highlight>
                  <a:srgbClr val="800000"/>
                </a:highlight>
                <a:latin typeface="Arial" panose="020B0604020202020204" pitchFamily="34" charset="0"/>
                <a:cs typeface="Arial" panose="020B0604020202020204" pitchFamily="34" charset="0"/>
              </a:rPr>
              <a:t>Wat is het verschil tussen </a:t>
            </a:r>
            <a:r>
              <a:rPr lang="nl-NL" sz="2400" b="1" dirty="0">
                <a:solidFill>
                  <a:srgbClr val="FFFF00"/>
                </a:solidFill>
                <a:highlight>
                  <a:srgbClr val="800000"/>
                </a:highlight>
                <a:latin typeface="Arial" panose="020B0604020202020204" pitchFamily="34" charset="0"/>
                <a:cs typeface="Arial" panose="020B0604020202020204" pitchFamily="34" charset="0"/>
              </a:rPr>
              <a:t>mythologisch denken en wetenschappelijk denken</a:t>
            </a:r>
            <a:r>
              <a:rPr lang="nl-NL" sz="2400" dirty="0">
                <a:highlight>
                  <a:srgbClr val="800000"/>
                </a:highlight>
                <a:latin typeface="Arial" panose="020B0604020202020204" pitchFamily="34" charset="0"/>
                <a:cs typeface="Arial" panose="020B0604020202020204" pitchFamily="34" charset="0"/>
              </a:rPr>
              <a:t>?</a:t>
            </a:r>
          </a:p>
          <a:p>
            <a:pPr marL="457200" indent="-457200">
              <a:buFont typeface="+mj-lt"/>
              <a:buAutoNum type="arabicPeriod"/>
            </a:pPr>
            <a:r>
              <a:rPr lang="nl-NL" sz="2400" b="0" i="0" dirty="0">
                <a:effectLst/>
                <a:highlight>
                  <a:srgbClr val="800000"/>
                </a:highlight>
                <a:latin typeface="Arial" panose="020B0604020202020204" pitchFamily="34" charset="0"/>
                <a:cs typeface="Arial" panose="020B0604020202020204" pitchFamily="34" charset="0"/>
              </a:rPr>
              <a:t>Als iedereen in een Griekse </a:t>
            </a:r>
            <a:r>
              <a:rPr lang="nl-NL" sz="2400" b="1" i="0" dirty="0">
                <a:solidFill>
                  <a:srgbClr val="FFFF00"/>
                </a:solidFill>
                <a:effectLst/>
                <a:highlight>
                  <a:srgbClr val="800000"/>
                </a:highlight>
                <a:latin typeface="Arial" panose="020B0604020202020204" pitchFamily="34" charset="0"/>
                <a:cs typeface="Arial" panose="020B0604020202020204" pitchFamily="34" charset="0"/>
              </a:rPr>
              <a:t>polis</a:t>
            </a:r>
            <a:r>
              <a:rPr lang="nl-NL" sz="2400" b="0" i="0" dirty="0">
                <a:effectLst/>
                <a:highlight>
                  <a:srgbClr val="800000"/>
                </a:highlight>
                <a:latin typeface="Arial" panose="020B0604020202020204" pitchFamily="34" charset="0"/>
                <a:cs typeface="Arial" panose="020B0604020202020204" pitchFamily="34" charset="0"/>
              </a:rPr>
              <a:t> tegelijkertijd ziek zou worden, hoe zou dat worden verklaard in een </a:t>
            </a:r>
            <a:r>
              <a:rPr lang="nl-NL" sz="2400" b="1" i="0" dirty="0">
                <a:solidFill>
                  <a:srgbClr val="FFFF00"/>
                </a:solidFill>
                <a:effectLst/>
                <a:highlight>
                  <a:srgbClr val="800000"/>
                </a:highlight>
                <a:latin typeface="Arial" panose="020B0604020202020204" pitchFamily="34" charset="0"/>
                <a:cs typeface="Arial" panose="020B0604020202020204" pitchFamily="34" charset="0"/>
              </a:rPr>
              <a:t>mythe</a:t>
            </a:r>
            <a:r>
              <a:rPr lang="nl-NL" sz="2400" b="0" i="0" dirty="0">
                <a:effectLst/>
                <a:highlight>
                  <a:srgbClr val="800000"/>
                </a:highlight>
                <a:latin typeface="Arial" panose="020B0604020202020204" pitchFamily="34" charset="0"/>
                <a:cs typeface="Arial" panose="020B0604020202020204" pitchFamily="34" charset="0"/>
              </a:rPr>
              <a:t>?</a:t>
            </a:r>
          </a:p>
          <a:p>
            <a:pPr marL="457200" indent="-457200">
              <a:buFont typeface="+mj-lt"/>
              <a:buAutoNum type="arabicPeriod"/>
            </a:pPr>
            <a:r>
              <a:rPr lang="nl-NL" sz="2400" b="0" i="0" dirty="0">
                <a:effectLst/>
                <a:highlight>
                  <a:srgbClr val="800000"/>
                </a:highlight>
                <a:latin typeface="Arial" panose="020B0604020202020204" pitchFamily="34" charset="0"/>
                <a:cs typeface="Arial" panose="020B0604020202020204" pitchFamily="34" charset="0"/>
              </a:rPr>
              <a:t>Stel je voor: iedereen in een Griekse polis tegelijkertijd ziek zou worden</a:t>
            </a:r>
          </a:p>
          <a:p>
            <a:pPr marL="800100" lvl="1" indent="-342900">
              <a:buFont typeface="+mj-lt"/>
              <a:buAutoNum type="alphaLcPeriod"/>
            </a:pPr>
            <a:r>
              <a:rPr lang="nl-NL" sz="2000" b="0" i="0" dirty="0">
                <a:effectLst/>
                <a:highlight>
                  <a:srgbClr val="800000"/>
                </a:highlight>
                <a:latin typeface="Arial" panose="020B0604020202020204" pitchFamily="34" charset="0"/>
                <a:cs typeface="Arial" panose="020B0604020202020204" pitchFamily="34" charset="0"/>
              </a:rPr>
              <a:t>Hoe zou iemand die in mythes gelooft dit verklaren?</a:t>
            </a:r>
          </a:p>
          <a:p>
            <a:pPr marL="800100" lvl="1" indent="-342900">
              <a:buFont typeface="+mj-lt"/>
              <a:buAutoNum type="alphaLcPeriod"/>
            </a:pPr>
            <a:r>
              <a:rPr lang="nl-NL" sz="2000" b="0" i="0" dirty="0">
                <a:effectLst/>
                <a:highlight>
                  <a:srgbClr val="800000"/>
                </a:highlight>
                <a:latin typeface="Arial" panose="020B0604020202020204" pitchFamily="34" charset="0"/>
                <a:cs typeface="Arial" panose="020B0604020202020204" pitchFamily="34" charset="0"/>
              </a:rPr>
              <a:t>Hoe zou een wetenschapper dit verklaren?</a:t>
            </a:r>
          </a:p>
          <a:p>
            <a:pPr marL="800100" lvl="1" indent="-342900">
              <a:buFont typeface="+mj-lt"/>
              <a:buAutoNum type="alphaLcPeriod"/>
            </a:pPr>
            <a:endParaRPr lang="nl-NL" sz="2000" b="0" i="0" dirty="0">
              <a:effectLst/>
              <a:highlight>
                <a:srgbClr val="800000"/>
              </a:highlight>
              <a:latin typeface="Arial" panose="020B0604020202020204" pitchFamily="34" charset="0"/>
              <a:cs typeface="Arial" panose="020B0604020202020204" pitchFamily="34" charset="0"/>
            </a:endParaRPr>
          </a:p>
          <a:p>
            <a:pPr algn="l">
              <a:buFont typeface="+mj-lt"/>
              <a:buAutoNum type="arabicPeriod"/>
            </a:pPr>
            <a:r>
              <a:rPr lang="nl-NL" sz="2400" dirty="0">
                <a:effectLst/>
                <a:highlight>
                  <a:srgbClr val="800000"/>
                </a:highlight>
                <a:latin typeface="Arial" panose="020B0604020202020204" pitchFamily="34" charset="0"/>
                <a:cs typeface="Arial" panose="020B0604020202020204" pitchFamily="34" charset="0"/>
              </a:rPr>
              <a:t>Leg uit of er altijd bewijs was voor het </a:t>
            </a:r>
            <a:r>
              <a:rPr lang="nl-NL" sz="2400" b="1" dirty="0">
                <a:solidFill>
                  <a:srgbClr val="FFFF00"/>
                </a:solidFill>
                <a:effectLst/>
                <a:highlight>
                  <a:srgbClr val="800000"/>
                </a:highlight>
                <a:latin typeface="Arial" panose="020B0604020202020204" pitchFamily="34" charset="0"/>
                <a:cs typeface="Arial" panose="020B0604020202020204" pitchFamily="34" charset="0"/>
              </a:rPr>
              <a:t>mythologisch en wetenschappelijk denken</a:t>
            </a:r>
            <a:r>
              <a:rPr lang="nl-NL" sz="2400" dirty="0">
                <a:effectLst/>
                <a:highlight>
                  <a:srgbClr val="800000"/>
                </a:highlight>
                <a:latin typeface="Arial" panose="020B0604020202020204" pitchFamily="34" charset="0"/>
                <a:cs typeface="Arial" panose="020B0604020202020204" pitchFamily="34" charset="0"/>
              </a:rPr>
              <a:t>?</a:t>
            </a:r>
            <a:endParaRPr lang="nl-NL" sz="2400" dirty="0">
              <a:highlight>
                <a:srgbClr val="800000"/>
              </a:highlight>
              <a:latin typeface="Arial" panose="020B0604020202020204" pitchFamily="34" charset="0"/>
              <a:cs typeface="Arial" panose="020B0604020202020204" pitchFamily="34" charset="0"/>
            </a:endParaRPr>
          </a:p>
          <a:p>
            <a:pPr marL="457200" indent="-457200">
              <a:buFont typeface="+mj-lt"/>
              <a:buAutoNum type="arabicPeriod"/>
            </a:pPr>
            <a:endParaRPr lang="nl-NL" dirty="0"/>
          </a:p>
        </p:txBody>
      </p:sp>
      <p:pic>
        <p:nvPicPr>
          <p:cNvPr id="4" name="Afbeelding 3" descr="Afbeelding met tekst&#10;&#10;Automatisch gegenereerde beschrijving">
            <a:extLst>
              <a:ext uri="{FF2B5EF4-FFF2-40B4-BE49-F238E27FC236}">
                <a16:creationId xmlns:a16="http://schemas.microsoft.com/office/drawing/2014/main" id="{390253BC-3B06-4093-B9DE-07C95677DC97}"/>
              </a:ext>
            </a:extLst>
          </p:cNvPr>
          <p:cNvPicPr>
            <a:picLocks noChangeAspect="1"/>
          </p:cNvPicPr>
          <p:nvPr/>
        </p:nvPicPr>
        <p:blipFill rotWithShape="1">
          <a:blip r:embed="rId4">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pic>
        <p:nvPicPr>
          <p:cNvPr id="5" name="Audio 4">
            <a:hlinkClick r:id="" action="ppaction://media"/>
            <a:extLst>
              <a:ext uri="{FF2B5EF4-FFF2-40B4-BE49-F238E27FC236}">
                <a16:creationId xmlns:a16="http://schemas.microsoft.com/office/drawing/2014/main" id="{49A5DCE2-AB58-4D7F-BB6D-6D8A084FCB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9813996"/>
      </p:ext>
    </p:extLst>
  </p:cSld>
  <p:clrMapOvr>
    <a:masterClrMapping/>
  </p:clrMapOvr>
  <mc:AlternateContent xmlns:mc="http://schemas.openxmlformats.org/markup-compatibility/2006">
    <mc:Choice xmlns:p14="http://schemas.microsoft.com/office/powerpoint/2010/main" Requires="p14">
      <p:transition spd="slow" p14:dur="2000" advTm="18980"/>
    </mc:Choice>
    <mc:Fallback>
      <p:transition spd="slow" advTm="1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491DAC-9F1F-4736-8968-1E3DACCC1614}"/>
              </a:ext>
            </a:extLst>
          </p:cNvPr>
          <p:cNvSpPr>
            <a:spLocks noGrp="1"/>
          </p:cNvSpPr>
          <p:nvPr>
            <p:ph type="title"/>
          </p:nvPr>
        </p:nvSpPr>
        <p:spPr/>
        <p:txBody>
          <a:bodyPr/>
          <a:lstStyle/>
          <a:p>
            <a:endParaRPr lang="nl-NL" dirty="0"/>
          </a:p>
        </p:txBody>
      </p:sp>
      <p:graphicFrame>
        <p:nvGraphicFramePr>
          <p:cNvPr id="4" name="Tabel 4">
            <a:extLst>
              <a:ext uri="{FF2B5EF4-FFF2-40B4-BE49-F238E27FC236}">
                <a16:creationId xmlns:a16="http://schemas.microsoft.com/office/drawing/2014/main" id="{292B70CA-BFC0-4102-BE6A-78D690240676}"/>
              </a:ext>
            </a:extLst>
          </p:cNvPr>
          <p:cNvGraphicFramePr>
            <a:graphicFrameLocks noGrp="1"/>
          </p:cNvGraphicFramePr>
          <p:nvPr>
            <p:ph idx="1"/>
            <p:extLst>
              <p:ext uri="{D42A27DB-BD31-4B8C-83A1-F6EECF244321}">
                <p14:modId xmlns:p14="http://schemas.microsoft.com/office/powerpoint/2010/main" val="2474745308"/>
              </p:ext>
            </p:extLst>
          </p:nvPr>
        </p:nvGraphicFramePr>
        <p:xfrm>
          <a:off x="670327" y="609600"/>
          <a:ext cx="10840695" cy="6067886"/>
        </p:xfrm>
        <a:graphic>
          <a:graphicData uri="http://schemas.openxmlformats.org/drawingml/2006/table">
            <a:tbl>
              <a:tblPr firstRow="1" bandRow="1">
                <a:tableStyleId>{5C22544A-7EE6-4342-B048-85BDC9FD1C3A}</a:tableStyleId>
              </a:tblPr>
              <a:tblGrid>
                <a:gridCol w="3369013">
                  <a:extLst>
                    <a:ext uri="{9D8B030D-6E8A-4147-A177-3AD203B41FA5}">
                      <a16:colId xmlns:a16="http://schemas.microsoft.com/office/drawing/2014/main" val="3487899889"/>
                    </a:ext>
                  </a:extLst>
                </a:gridCol>
                <a:gridCol w="3858117">
                  <a:extLst>
                    <a:ext uri="{9D8B030D-6E8A-4147-A177-3AD203B41FA5}">
                      <a16:colId xmlns:a16="http://schemas.microsoft.com/office/drawing/2014/main" val="2867747020"/>
                    </a:ext>
                  </a:extLst>
                </a:gridCol>
                <a:gridCol w="3613565">
                  <a:extLst>
                    <a:ext uri="{9D8B030D-6E8A-4147-A177-3AD203B41FA5}">
                      <a16:colId xmlns:a16="http://schemas.microsoft.com/office/drawing/2014/main" val="3593239269"/>
                    </a:ext>
                  </a:extLst>
                </a:gridCol>
              </a:tblGrid>
              <a:tr h="601988">
                <a:tc>
                  <a:txBody>
                    <a:bodyPr/>
                    <a:lstStyle/>
                    <a:p>
                      <a:endParaRPr lang="nl-NL" sz="2000" dirty="0"/>
                    </a:p>
                  </a:txBody>
                  <a:tcPr/>
                </a:tc>
                <a:tc>
                  <a:txBody>
                    <a:bodyPr/>
                    <a:lstStyle/>
                    <a:p>
                      <a:r>
                        <a:rPr lang="nl-NL" sz="2000" dirty="0">
                          <a:highlight>
                            <a:srgbClr val="800000"/>
                          </a:highlight>
                        </a:rPr>
                        <a:t>Mythologisch denken</a:t>
                      </a:r>
                    </a:p>
                  </a:txBody>
                  <a:tcPr/>
                </a:tc>
                <a:tc>
                  <a:txBody>
                    <a:bodyPr/>
                    <a:lstStyle/>
                    <a:p>
                      <a:r>
                        <a:rPr lang="nl-NL" sz="2000" dirty="0">
                          <a:highlight>
                            <a:srgbClr val="800000"/>
                          </a:highlight>
                        </a:rPr>
                        <a:t>Wetenschappelijk denken</a:t>
                      </a:r>
                    </a:p>
                  </a:txBody>
                  <a:tcPr/>
                </a:tc>
                <a:extLst>
                  <a:ext uri="{0D108BD9-81ED-4DB2-BD59-A6C34878D82A}">
                    <a16:rowId xmlns:a16="http://schemas.microsoft.com/office/drawing/2014/main" val="2776312144"/>
                  </a:ext>
                </a:extLst>
              </a:tr>
              <a:tr h="878473">
                <a:tc>
                  <a:txBody>
                    <a:bodyPr/>
                    <a:lstStyle/>
                    <a:p>
                      <a:r>
                        <a:rPr lang="nl-NL" sz="2000" dirty="0"/>
                        <a:t>De wereld verklaren</a:t>
                      </a:r>
                    </a:p>
                  </a:txBody>
                  <a:tcPr/>
                </a:tc>
                <a:tc>
                  <a:txBody>
                    <a:bodyPr/>
                    <a:lstStyle/>
                    <a:p>
                      <a:r>
                        <a:rPr lang="nl-NL" sz="2000" dirty="0"/>
                        <a:t>Verklaringen door mythes</a:t>
                      </a:r>
                    </a:p>
                  </a:txBody>
                  <a:tcPr/>
                </a:tc>
                <a:tc>
                  <a:txBody>
                    <a:bodyPr/>
                    <a:lstStyle/>
                    <a:p>
                      <a:r>
                        <a:rPr lang="nl-NL" sz="2000" dirty="0"/>
                        <a:t>Nieuwsgiering naar verklaringen</a:t>
                      </a:r>
                    </a:p>
                  </a:txBody>
                  <a:tcPr/>
                </a:tc>
                <a:extLst>
                  <a:ext uri="{0D108BD9-81ED-4DB2-BD59-A6C34878D82A}">
                    <a16:rowId xmlns:a16="http://schemas.microsoft.com/office/drawing/2014/main" val="2921653727"/>
                  </a:ext>
                </a:extLst>
              </a:tr>
              <a:tr h="828764">
                <a:tc>
                  <a:txBody>
                    <a:bodyPr/>
                    <a:lstStyle/>
                    <a:p>
                      <a:r>
                        <a:rPr lang="nl-NL" sz="2000" dirty="0"/>
                        <a:t>Waarom werden mensen ziek?</a:t>
                      </a:r>
                    </a:p>
                  </a:txBody>
                  <a:tcPr/>
                </a:tc>
                <a:tc>
                  <a:txBody>
                    <a:bodyPr/>
                    <a:lstStyle/>
                    <a:p>
                      <a:r>
                        <a:rPr lang="nl-NL" sz="2000" dirty="0"/>
                        <a:t>Ziektes straf van goden</a:t>
                      </a:r>
                    </a:p>
                  </a:txBody>
                  <a:tcPr/>
                </a:tc>
                <a:tc>
                  <a:txBody>
                    <a:bodyPr/>
                    <a:lstStyle/>
                    <a:p>
                      <a:r>
                        <a:rPr lang="nl-NL" sz="2000" dirty="0"/>
                        <a:t>Verklaring vanuit de natuur</a:t>
                      </a:r>
                    </a:p>
                  </a:txBody>
                  <a:tcPr/>
                </a:tc>
                <a:extLst>
                  <a:ext uri="{0D108BD9-81ED-4DB2-BD59-A6C34878D82A}">
                    <a16:rowId xmlns:a16="http://schemas.microsoft.com/office/drawing/2014/main" val="3925616186"/>
                  </a:ext>
                </a:extLst>
              </a:tr>
              <a:tr h="878473">
                <a:tc>
                  <a:txBody>
                    <a:bodyPr/>
                    <a:lstStyle/>
                    <a:p>
                      <a:r>
                        <a:rPr lang="nl-NL" sz="2000" dirty="0"/>
                        <a:t>Hoe voorkom je dat je ziek wordt?</a:t>
                      </a:r>
                    </a:p>
                  </a:txBody>
                  <a:tcPr/>
                </a:tc>
                <a:tc>
                  <a:txBody>
                    <a:bodyPr/>
                    <a:lstStyle/>
                    <a:p>
                      <a:r>
                        <a:rPr lang="nl-NL" sz="2000" dirty="0"/>
                        <a:t>Goden tevreden houden met offers</a:t>
                      </a:r>
                    </a:p>
                  </a:txBody>
                  <a:tcPr/>
                </a:tc>
                <a:tc>
                  <a:txBody>
                    <a:bodyPr/>
                    <a:lstStyle/>
                    <a:p>
                      <a:r>
                        <a:rPr lang="nl-NL" sz="2000" dirty="0"/>
                        <a:t>Goed voor jezelf zorgen</a:t>
                      </a:r>
                    </a:p>
                  </a:txBody>
                  <a:tcPr/>
                </a:tc>
                <a:extLst>
                  <a:ext uri="{0D108BD9-81ED-4DB2-BD59-A6C34878D82A}">
                    <a16:rowId xmlns:a16="http://schemas.microsoft.com/office/drawing/2014/main" val="5793976"/>
                  </a:ext>
                </a:extLst>
              </a:tr>
              <a:tr h="848379">
                <a:tc>
                  <a:txBody>
                    <a:bodyPr/>
                    <a:lstStyle/>
                    <a:p>
                      <a:r>
                        <a:rPr lang="nl-NL" sz="2000" dirty="0"/>
                        <a:t>Is er bewijs?</a:t>
                      </a:r>
                    </a:p>
                  </a:txBody>
                  <a:tcPr/>
                </a:tc>
                <a:tc>
                  <a:txBody>
                    <a:bodyPr/>
                    <a:lstStyle/>
                    <a:p>
                      <a:r>
                        <a:rPr lang="nl-NL" sz="2000" dirty="0"/>
                        <a:t>Geen bewijzen</a:t>
                      </a:r>
                    </a:p>
                  </a:txBody>
                  <a:tcPr/>
                </a:tc>
                <a:tc>
                  <a:txBody>
                    <a:bodyPr/>
                    <a:lstStyle/>
                    <a:p>
                      <a:r>
                        <a:rPr lang="nl-NL" sz="2000" dirty="0"/>
                        <a:t>Soms geen bewijzen</a:t>
                      </a:r>
                    </a:p>
                  </a:txBody>
                  <a:tcPr/>
                </a:tc>
                <a:extLst>
                  <a:ext uri="{0D108BD9-81ED-4DB2-BD59-A6C34878D82A}">
                    <a16:rowId xmlns:a16="http://schemas.microsoft.com/office/drawing/2014/main" val="4101150547"/>
                  </a:ext>
                </a:extLst>
              </a:tr>
              <a:tr h="828764">
                <a:tc>
                  <a:txBody>
                    <a:bodyPr/>
                    <a:lstStyle/>
                    <a:p>
                      <a:r>
                        <a:rPr lang="nl-NL" sz="2000" dirty="0"/>
                        <a:t>Waar halen we onze informatie vandaan?</a:t>
                      </a:r>
                    </a:p>
                  </a:txBody>
                  <a:tcPr/>
                </a:tc>
                <a:tc>
                  <a:txBody>
                    <a:bodyPr/>
                    <a:lstStyle/>
                    <a:p>
                      <a:r>
                        <a:rPr lang="nl-NL" sz="2000" dirty="0"/>
                        <a:t>Geloven in goden</a:t>
                      </a:r>
                    </a:p>
                  </a:txBody>
                  <a:tcPr/>
                </a:tc>
                <a:tc>
                  <a:txBody>
                    <a:bodyPr/>
                    <a:lstStyle/>
                    <a:p>
                      <a:r>
                        <a:rPr lang="nl-NL" sz="2000" dirty="0"/>
                        <a:t>Kritisch onderzoek doen</a:t>
                      </a:r>
                    </a:p>
                  </a:txBody>
                  <a:tcPr/>
                </a:tc>
                <a:extLst>
                  <a:ext uri="{0D108BD9-81ED-4DB2-BD59-A6C34878D82A}">
                    <a16:rowId xmlns:a16="http://schemas.microsoft.com/office/drawing/2014/main" val="2509754803"/>
                  </a:ext>
                </a:extLst>
              </a:tr>
              <a:tr h="1203045">
                <a:tc>
                  <a:txBody>
                    <a:bodyPr/>
                    <a:lstStyle/>
                    <a:p>
                      <a:r>
                        <a:rPr lang="nl-NL" sz="2000" dirty="0"/>
                        <a:t>Hoe zijn de werelden mensheid ontstaan?</a:t>
                      </a:r>
                    </a:p>
                  </a:txBody>
                  <a:tcPr/>
                </a:tc>
                <a:tc>
                  <a:txBody>
                    <a:bodyPr/>
                    <a:lstStyle/>
                    <a:p>
                      <a:r>
                        <a:rPr lang="nl-NL" sz="2000" dirty="0"/>
                        <a:t>Geschiedenis vanuit godenverhalen</a:t>
                      </a:r>
                    </a:p>
                  </a:txBody>
                  <a:tcPr/>
                </a:tc>
                <a:tc>
                  <a:txBody>
                    <a:bodyPr/>
                    <a:lstStyle/>
                    <a:p>
                      <a:r>
                        <a:rPr lang="nl-NL" sz="2000" dirty="0"/>
                        <a:t>Verschillende bronnen verzamelen</a:t>
                      </a:r>
                    </a:p>
                  </a:txBody>
                  <a:tcPr/>
                </a:tc>
                <a:extLst>
                  <a:ext uri="{0D108BD9-81ED-4DB2-BD59-A6C34878D82A}">
                    <a16:rowId xmlns:a16="http://schemas.microsoft.com/office/drawing/2014/main" val="2451980723"/>
                  </a:ext>
                </a:extLst>
              </a:tr>
            </a:tbl>
          </a:graphicData>
        </a:graphic>
      </p:graphicFrame>
      <p:pic>
        <p:nvPicPr>
          <p:cNvPr id="5" name="Afbeelding 4" descr="Afbeelding met tekst&#10;&#10;Automatisch gegenereerde beschrijving">
            <a:extLst>
              <a:ext uri="{FF2B5EF4-FFF2-40B4-BE49-F238E27FC236}">
                <a16:creationId xmlns:a16="http://schemas.microsoft.com/office/drawing/2014/main" id="{1E7CFA3B-F4AB-4337-9896-1DD8183F5EEE}"/>
              </a:ext>
            </a:extLst>
          </p:cNvPr>
          <p:cNvPicPr>
            <a:picLocks noChangeAspect="1"/>
          </p:cNvPicPr>
          <p:nvPr/>
        </p:nvPicPr>
        <p:blipFill rotWithShape="1">
          <a:blip r:embed="rId4">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pic>
        <p:nvPicPr>
          <p:cNvPr id="9" name="Audio 8">
            <a:hlinkClick r:id="" action="ppaction://media"/>
            <a:extLst>
              <a:ext uri="{FF2B5EF4-FFF2-40B4-BE49-F238E27FC236}">
                <a16:creationId xmlns:a16="http://schemas.microsoft.com/office/drawing/2014/main" id="{4D78606D-9C60-4D4F-9850-A713A5AD3C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02007019"/>
      </p:ext>
    </p:extLst>
  </p:cSld>
  <p:clrMapOvr>
    <a:masterClrMapping/>
  </p:clrMapOvr>
  <mc:AlternateContent xmlns:mc="http://schemas.openxmlformats.org/markup-compatibility/2006">
    <mc:Choice xmlns:p14="http://schemas.microsoft.com/office/powerpoint/2010/main" Requires="p14">
      <p:transition spd="slow" p14:dur="2000" advTm="63956"/>
    </mc:Choice>
    <mc:Fallback>
      <p:transition spd="slow" advTm="6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21B0E-62B2-48AA-B0F4-CE24422EEC01}"/>
              </a:ext>
            </a:extLst>
          </p:cNvPr>
          <p:cNvSpPr>
            <a:spLocks noGrp="1"/>
          </p:cNvSpPr>
          <p:nvPr>
            <p:ph type="title"/>
          </p:nvPr>
        </p:nvSpPr>
        <p:spPr>
          <a:xfrm>
            <a:off x="2223843" y="0"/>
            <a:ext cx="10353761" cy="1326321"/>
          </a:xfrm>
        </p:spPr>
        <p:txBody>
          <a:bodyPr/>
          <a:lstStyle/>
          <a:p>
            <a:r>
              <a:rPr lang="nl-NL" dirty="0">
                <a:highlight>
                  <a:srgbClr val="800000"/>
                </a:highlight>
              </a:rPr>
              <a:t>Onderwerpen waar de Grieken onderzoek naar deden</a:t>
            </a:r>
          </a:p>
        </p:txBody>
      </p:sp>
      <p:sp>
        <p:nvSpPr>
          <p:cNvPr id="3" name="Tijdelijke aanduiding voor inhoud 2">
            <a:extLst>
              <a:ext uri="{FF2B5EF4-FFF2-40B4-BE49-F238E27FC236}">
                <a16:creationId xmlns:a16="http://schemas.microsoft.com/office/drawing/2014/main" id="{CA984483-7798-4018-8120-D20039E147F3}"/>
              </a:ext>
            </a:extLst>
          </p:cNvPr>
          <p:cNvSpPr>
            <a:spLocks noGrp="1"/>
          </p:cNvSpPr>
          <p:nvPr>
            <p:ph idx="1"/>
          </p:nvPr>
        </p:nvSpPr>
        <p:spPr>
          <a:xfrm>
            <a:off x="3146107" y="1425355"/>
            <a:ext cx="8762260" cy="5002008"/>
          </a:xfrm>
        </p:spPr>
        <p:txBody>
          <a:bodyPr>
            <a:normAutofit lnSpcReduction="10000"/>
          </a:bodyPr>
          <a:lstStyle/>
          <a:p>
            <a:r>
              <a:rPr lang="nl-NL" sz="2400" b="1" dirty="0">
                <a:solidFill>
                  <a:srgbClr val="FFFF00"/>
                </a:solidFill>
                <a:effectLst/>
                <a:highlight>
                  <a:srgbClr val="800000"/>
                </a:highlight>
                <a:latin typeface="Arial" panose="020B0604020202020204" pitchFamily="34" charset="0"/>
                <a:cs typeface="Arial" panose="020B0604020202020204" pitchFamily="34" charset="0"/>
              </a:rPr>
              <a:t>Historie</a:t>
            </a:r>
            <a:r>
              <a:rPr lang="nl-NL" sz="2400" dirty="0">
                <a:effectLst/>
                <a:highlight>
                  <a:srgbClr val="800000"/>
                </a:highlight>
                <a:latin typeface="Arial" panose="020B0604020202020204" pitchFamily="34" charset="0"/>
                <a:cs typeface="Arial" panose="020B0604020202020204" pitchFamily="34" charset="0"/>
              </a:rPr>
              <a:t> (</a:t>
            </a:r>
            <a:r>
              <a:rPr lang="nl-NL" sz="2400" dirty="0">
                <a:solidFill>
                  <a:srgbClr val="FFFF00"/>
                </a:solidFill>
                <a:effectLst/>
                <a:highlight>
                  <a:srgbClr val="800000"/>
                </a:highlight>
                <a:latin typeface="Arial" panose="020B0604020202020204" pitchFamily="34" charset="0"/>
                <a:cs typeface="Arial" panose="020B0604020202020204" pitchFamily="34" charset="0"/>
              </a:rPr>
              <a:t>geschreven geschiedenis van de mens</a:t>
            </a:r>
            <a:r>
              <a:rPr lang="nl-NL" sz="2400" dirty="0">
                <a:effectLst/>
                <a:highlight>
                  <a:srgbClr val="800000"/>
                </a:highlight>
                <a:latin typeface="Arial" panose="020B0604020202020204" pitchFamily="34" charset="0"/>
                <a:cs typeface="Arial" panose="020B0604020202020204" pitchFamily="34" charset="0"/>
              </a:rPr>
              <a:t>). </a:t>
            </a:r>
            <a:br>
              <a:rPr lang="nl-NL" sz="2400" dirty="0">
                <a:effectLst/>
                <a:latin typeface="Arial" panose="020B0604020202020204" pitchFamily="34" charset="0"/>
                <a:cs typeface="Arial" panose="020B0604020202020204" pitchFamily="34" charset="0"/>
              </a:rPr>
            </a:br>
            <a:r>
              <a:rPr lang="nl-NL" sz="2400" dirty="0">
                <a:effectLst/>
                <a:latin typeface="Arial" panose="020B0604020202020204" pitchFamily="34" charset="0"/>
                <a:cs typeface="Arial" panose="020B0604020202020204" pitchFamily="34" charset="0"/>
              </a:rPr>
              <a:t>Herodotus was één van de eerste historici die onderzoek deed naar de geschiedenis. Hij heeft informatiebronnen verzameld en boeken geschreven over bijvoorbeeld de </a:t>
            </a:r>
            <a:r>
              <a:rPr lang="nl-NL" sz="2400" b="1" dirty="0">
                <a:solidFill>
                  <a:srgbClr val="FFFF00"/>
                </a:solidFill>
                <a:effectLst/>
                <a:latin typeface="Arial" panose="020B0604020202020204" pitchFamily="34" charset="0"/>
                <a:cs typeface="Arial" panose="020B0604020202020204" pitchFamily="34" charset="0"/>
              </a:rPr>
              <a:t>Perzische Oorlogen </a:t>
            </a:r>
            <a:r>
              <a:rPr lang="nl-NL" sz="2400" dirty="0">
                <a:effectLst/>
                <a:latin typeface="Arial" panose="020B0604020202020204" pitchFamily="34" charset="0"/>
                <a:cs typeface="Arial" panose="020B0604020202020204" pitchFamily="34" charset="0"/>
              </a:rPr>
              <a:t>en Egypte.</a:t>
            </a:r>
          </a:p>
          <a:p>
            <a:endParaRPr lang="nl-NL" sz="2400" dirty="0">
              <a:effectLst/>
              <a:latin typeface="Arial" panose="020B0604020202020204" pitchFamily="34" charset="0"/>
              <a:cs typeface="Arial" panose="020B0604020202020204" pitchFamily="34" charset="0"/>
            </a:endParaRPr>
          </a:p>
          <a:p>
            <a:r>
              <a:rPr lang="nl-NL" sz="2400" b="1" dirty="0">
                <a:solidFill>
                  <a:srgbClr val="FFFF00"/>
                </a:solidFill>
                <a:effectLst/>
                <a:highlight>
                  <a:srgbClr val="800000"/>
                </a:highlight>
                <a:latin typeface="Arial" panose="020B0604020202020204" pitchFamily="34" charset="0"/>
                <a:cs typeface="Arial" panose="020B0604020202020204" pitchFamily="34" charset="0"/>
              </a:rPr>
              <a:t>Geneeskunde </a:t>
            </a:r>
            <a:r>
              <a:rPr lang="nl-NL" sz="2400" dirty="0">
                <a:effectLst/>
                <a:highlight>
                  <a:srgbClr val="800000"/>
                </a:highlight>
                <a:latin typeface="Arial" panose="020B0604020202020204" pitchFamily="34" charset="0"/>
                <a:cs typeface="Arial" panose="020B0604020202020204" pitchFamily="34" charset="0"/>
                <a:sym typeface="Wingdings" panose="05000000000000000000" pitchFamily="2" charset="2"/>
              </a:rPr>
              <a:t>(</a:t>
            </a:r>
            <a:r>
              <a:rPr lang="nl-NL" sz="2400" dirty="0">
                <a:effectLst/>
                <a:highlight>
                  <a:srgbClr val="800000"/>
                </a:highlight>
                <a:latin typeface="Arial" panose="020B0604020202020204" pitchFamily="34" charset="0"/>
                <a:cs typeface="Arial" panose="020B0604020202020204" pitchFamily="34" charset="0"/>
              </a:rPr>
              <a:t>het genezen en gezond maken van mensen)</a:t>
            </a:r>
            <a:br>
              <a:rPr lang="nl-NL" sz="2400" dirty="0">
                <a:effectLst/>
                <a:highlight>
                  <a:srgbClr val="800000"/>
                </a:highlight>
                <a:latin typeface="Arial" panose="020B0604020202020204" pitchFamily="34" charset="0"/>
                <a:cs typeface="Arial" panose="020B0604020202020204" pitchFamily="34" charset="0"/>
              </a:rPr>
            </a:br>
            <a:r>
              <a:rPr lang="nl-NL" sz="2400" dirty="0">
                <a:effectLst/>
                <a:latin typeface="Arial" panose="020B0604020202020204" pitchFamily="34" charset="0"/>
                <a:cs typeface="Arial" panose="020B0604020202020204" pitchFamily="34" charset="0"/>
              </a:rPr>
              <a:t>Hippocrates is de stichter van de westerse </a:t>
            </a:r>
            <a:r>
              <a:rPr lang="nl-NL" sz="2400" b="1" dirty="0">
                <a:solidFill>
                  <a:srgbClr val="FFFF00"/>
                </a:solidFill>
                <a:effectLst/>
                <a:latin typeface="Arial" panose="020B0604020202020204" pitchFamily="34" charset="0"/>
                <a:cs typeface="Arial" panose="020B0604020202020204" pitchFamily="34" charset="0"/>
              </a:rPr>
              <a:t>geneeskunde</a:t>
            </a:r>
            <a:r>
              <a:rPr lang="nl-NL" sz="2400" dirty="0">
                <a:effectLst/>
                <a:latin typeface="Arial" panose="020B0604020202020204" pitchFamily="34" charset="0"/>
                <a:cs typeface="Arial" panose="020B0604020202020204" pitchFamily="34" charset="0"/>
              </a:rPr>
              <a:t>. Hij zag dat mensen door </a:t>
            </a:r>
            <a:r>
              <a:rPr lang="nl-NL" sz="2400" b="0" i="0" dirty="0">
                <a:effectLst/>
                <a:latin typeface="Arial" panose="020B0604020202020204" pitchFamily="34" charset="0"/>
                <a:cs typeface="Arial" panose="020B0604020202020204" pitchFamily="34" charset="0"/>
              </a:rPr>
              <a:t>natuurlijke, in plaats van bovennatuurlijke, oorzaken ziek werden. Het kwam niet door de goden, maar doordat mensen ongezond leefden.</a:t>
            </a:r>
            <a:endParaRPr lang="nl-NL" sz="2400" dirty="0">
              <a:effectLst/>
              <a:latin typeface="Arial" panose="020B0604020202020204" pitchFamily="34" charset="0"/>
              <a:cs typeface="Arial" panose="020B0604020202020204" pitchFamily="34" charset="0"/>
            </a:endParaRPr>
          </a:p>
        </p:txBody>
      </p:sp>
      <p:pic>
        <p:nvPicPr>
          <p:cNvPr id="1026" name="Picture 2" descr="Herodotus | Lapham's Quarterly">
            <a:extLst>
              <a:ext uri="{FF2B5EF4-FFF2-40B4-BE49-F238E27FC236}">
                <a16:creationId xmlns:a16="http://schemas.microsoft.com/office/drawing/2014/main" id="{D4D1F056-7A73-4A89-81E5-41729968E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157" y="178672"/>
            <a:ext cx="2214713" cy="2600038"/>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2">
            <a:extLst>
              <a:ext uri="{FF2B5EF4-FFF2-40B4-BE49-F238E27FC236}">
                <a16:creationId xmlns:a16="http://schemas.microsoft.com/office/drawing/2014/main" id="{F7DAFAE4-9D96-4BB1-BA0F-A5FF7F4145EC}"/>
              </a:ext>
            </a:extLst>
          </p:cNvPr>
          <p:cNvSpPr txBox="1">
            <a:spLocks/>
          </p:cNvSpPr>
          <p:nvPr/>
        </p:nvSpPr>
        <p:spPr>
          <a:xfrm>
            <a:off x="-33396" y="2778710"/>
            <a:ext cx="8133499" cy="40127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nl-NL" dirty="0">
                <a:highlight>
                  <a:srgbClr val="800000"/>
                </a:highlight>
              </a:rPr>
              <a:t>Herodotus, historicus</a:t>
            </a:r>
          </a:p>
          <a:p>
            <a:endParaRPr lang="nl-NL" dirty="0"/>
          </a:p>
          <a:p>
            <a:endParaRPr lang="nl-NL" dirty="0"/>
          </a:p>
          <a:p>
            <a:endParaRPr lang="nl-NL" dirty="0"/>
          </a:p>
          <a:p>
            <a:endParaRPr lang="nl-NL" dirty="0"/>
          </a:p>
          <a:p>
            <a:endParaRPr lang="nl-NL" dirty="0"/>
          </a:p>
          <a:p>
            <a:endParaRPr lang="nl-NL" dirty="0">
              <a:highlight>
                <a:srgbClr val="800000"/>
              </a:highlight>
            </a:endParaRPr>
          </a:p>
          <a:p>
            <a:r>
              <a:rPr lang="nl-NL" dirty="0">
                <a:highlight>
                  <a:srgbClr val="800000"/>
                </a:highlight>
              </a:rPr>
              <a:t>Hippocrates, arts</a:t>
            </a:r>
          </a:p>
        </p:txBody>
      </p:sp>
      <p:pic>
        <p:nvPicPr>
          <p:cNvPr id="1028" name="Picture 4" descr="Credit: Bettmann Archive/Bettmann">
            <a:extLst>
              <a:ext uri="{FF2B5EF4-FFF2-40B4-BE49-F238E27FC236}">
                <a16:creationId xmlns:a16="http://schemas.microsoft.com/office/drawing/2014/main" id="{1584FB06-CBE6-49C0-9CEC-F2591906CC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182"/>
          <a:stretch/>
        </p:blipFill>
        <p:spPr bwMode="auto">
          <a:xfrm>
            <a:off x="262157" y="3322466"/>
            <a:ext cx="2314482" cy="292519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E84A8742-37B5-4C2D-A15F-5CC29AF589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78020641"/>
      </p:ext>
    </p:extLst>
  </p:cSld>
  <p:clrMapOvr>
    <a:masterClrMapping/>
  </p:clrMapOvr>
  <mc:AlternateContent xmlns:mc="http://schemas.openxmlformats.org/markup-compatibility/2006">
    <mc:Choice xmlns:p14="http://schemas.microsoft.com/office/powerpoint/2010/main" Requires="p14">
      <p:transition spd="slow" p14:dur="2000" advTm="67835"/>
    </mc:Choice>
    <mc:Fallback>
      <p:transition spd="slow" advTm="6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descr="Afbeelding met muur, persoon, binnen, poseren&#10;&#10;Automatisch gegenereerde beschrijving">
            <a:extLst>
              <a:ext uri="{FF2B5EF4-FFF2-40B4-BE49-F238E27FC236}">
                <a16:creationId xmlns:a16="http://schemas.microsoft.com/office/drawing/2014/main" id="{8E118542-4921-4838-A6C5-D7A77B5DD2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8592" y="-214194"/>
            <a:ext cx="9829968" cy="6584050"/>
          </a:xfrm>
        </p:spPr>
      </p:pic>
      <p:sp>
        <p:nvSpPr>
          <p:cNvPr id="2" name="Titel 1">
            <a:extLst>
              <a:ext uri="{FF2B5EF4-FFF2-40B4-BE49-F238E27FC236}">
                <a16:creationId xmlns:a16="http://schemas.microsoft.com/office/drawing/2014/main" id="{7390799B-C6E9-450A-BE77-23B1DEBF669A}"/>
              </a:ext>
            </a:extLst>
          </p:cNvPr>
          <p:cNvSpPr>
            <a:spLocks noGrp="1"/>
          </p:cNvSpPr>
          <p:nvPr>
            <p:ph type="title"/>
          </p:nvPr>
        </p:nvSpPr>
        <p:spPr>
          <a:xfrm>
            <a:off x="1153491" y="5176913"/>
            <a:ext cx="10353761" cy="1326321"/>
          </a:xfrm>
        </p:spPr>
        <p:txBody>
          <a:bodyPr>
            <a:normAutofit/>
          </a:bodyPr>
          <a:lstStyle/>
          <a:p>
            <a:r>
              <a:rPr lang="nl-NL" sz="5400" dirty="0">
                <a:highlight>
                  <a:srgbClr val="800000"/>
                </a:highlight>
              </a:rPr>
              <a:t>Filosofie</a:t>
            </a:r>
          </a:p>
        </p:txBody>
      </p:sp>
      <p:pic>
        <p:nvPicPr>
          <p:cNvPr id="6" name="Afbeelding 5" descr="Afbeelding met tekst&#10;&#10;Automatisch gegenereerde beschrijving">
            <a:extLst>
              <a:ext uri="{FF2B5EF4-FFF2-40B4-BE49-F238E27FC236}">
                <a16:creationId xmlns:a16="http://schemas.microsoft.com/office/drawing/2014/main" id="{FABAA62B-1C5A-47E2-8737-159131218F00}"/>
              </a:ext>
            </a:extLst>
          </p:cNvPr>
          <p:cNvPicPr>
            <a:picLocks noChangeAspect="1"/>
          </p:cNvPicPr>
          <p:nvPr/>
        </p:nvPicPr>
        <p:blipFill rotWithShape="1">
          <a:blip r:embed="rId3">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spTree>
    <p:extLst>
      <p:ext uri="{BB962C8B-B14F-4D97-AF65-F5344CB8AC3E}">
        <p14:creationId xmlns:p14="http://schemas.microsoft.com/office/powerpoint/2010/main" val="63828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AA815-D844-4A8A-8A23-36401B6FAEB7}"/>
              </a:ext>
            </a:extLst>
          </p:cNvPr>
          <p:cNvSpPr>
            <a:spLocks noGrp="1"/>
          </p:cNvSpPr>
          <p:nvPr>
            <p:ph type="title"/>
          </p:nvPr>
        </p:nvSpPr>
        <p:spPr/>
        <p:txBody>
          <a:bodyPr>
            <a:normAutofit/>
          </a:bodyPr>
          <a:lstStyle/>
          <a:p>
            <a:r>
              <a:rPr lang="nl-NL" sz="5400" dirty="0">
                <a:highlight>
                  <a:srgbClr val="800000"/>
                </a:highlight>
              </a:rPr>
              <a:t>De planning</a:t>
            </a:r>
          </a:p>
        </p:txBody>
      </p:sp>
      <p:sp>
        <p:nvSpPr>
          <p:cNvPr id="3" name="Tijdelijke aanduiding voor inhoud 2">
            <a:extLst>
              <a:ext uri="{FF2B5EF4-FFF2-40B4-BE49-F238E27FC236}">
                <a16:creationId xmlns:a16="http://schemas.microsoft.com/office/drawing/2014/main" id="{497EA3FC-54CF-48F1-BD1D-FBDF4BCBB704}"/>
              </a:ext>
            </a:extLst>
          </p:cNvPr>
          <p:cNvSpPr>
            <a:spLocks noGrp="1"/>
          </p:cNvSpPr>
          <p:nvPr>
            <p:ph idx="1"/>
          </p:nvPr>
        </p:nvSpPr>
        <p:spPr>
          <a:xfrm>
            <a:off x="913795" y="2096064"/>
            <a:ext cx="10353762" cy="4457136"/>
          </a:xfrm>
        </p:spPr>
        <p:txBody>
          <a:bodyPr>
            <a:normAutofit lnSpcReduction="10000"/>
          </a:bodyPr>
          <a:lstStyle/>
          <a:p>
            <a:r>
              <a:rPr lang="nl-NL" sz="3600" dirty="0">
                <a:highlight>
                  <a:srgbClr val="800000"/>
                </a:highlight>
              </a:rPr>
              <a:t>Huiswerk nakijken</a:t>
            </a:r>
          </a:p>
          <a:p>
            <a:r>
              <a:rPr lang="nl-NL" sz="3600" dirty="0">
                <a:highlight>
                  <a:srgbClr val="800000"/>
                </a:highlight>
              </a:rPr>
              <a:t>Mythes</a:t>
            </a:r>
          </a:p>
          <a:p>
            <a:r>
              <a:rPr lang="nl-NL" sz="3600" dirty="0">
                <a:highlight>
                  <a:srgbClr val="800000"/>
                </a:highlight>
              </a:rPr>
              <a:t>Wetenschap</a:t>
            </a:r>
          </a:p>
          <a:p>
            <a:r>
              <a:rPr lang="nl-NL" sz="3600" dirty="0">
                <a:highlight>
                  <a:srgbClr val="800000"/>
                </a:highlight>
              </a:rPr>
              <a:t>filosofie</a:t>
            </a:r>
          </a:p>
          <a:p>
            <a:r>
              <a:rPr lang="nl-NL" sz="3600" dirty="0">
                <a:highlight>
                  <a:srgbClr val="800000"/>
                </a:highlight>
              </a:rPr>
              <a:t>Opdrachten</a:t>
            </a:r>
          </a:p>
          <a:p>
            <a:r>
              <a:rPr lang="nl-NL" sz="3600" dirty="0">
                <a:highlight>
                  <a:srgbClr val="800000"/>
                </a:highlight>
              </a:rPr>
              <a:t>Afsluiting</a:t>
            </a:r>
          </a:p>
        </p:txBody>
      </p:sp>
      <p:pic>
        <p:nvPicPr>
          <p:cNvPr id="5" name="Afbeelding 4" descr="Afbeelding met tekst&#10;&#10;Automatisch gegenereerde beschrijving">
            <a:extLst>
              <a:ext uri="{FF2B5EF4-FFF2-40B4-BE49-F238E27FC236}">
                <a16:creationId xmlns:a16="http://schemas.microsoft.com/office/drawing/2014/main" id="{A7688550-EE21-44F3-8FCB-DCA7D3353057}"/>
              </a:ext>
            </a:extLst>
          </p:cNvPr>
          <p:cNvPicPr>
            <a:picLocks noChangeAspect="1"/>
          </p:cNvPicPr>
          <p:nvPr/>
        </p:nvPicPr>
        <p:blipFill rotWithShape="1">
          <a:blip r:embed="rId2">
            <a:extLst>
              <a:ext uri="{28A0092B-C50C-407E-A947-70E740481C1C}">
                <a14:useLocalDpi xmlns:a14="http://schemas.microsoft.com/office/drawing/2010/main" val="0"/>
              </a:ext>
            </a:extLst>
          </a:blip>
          <a:srcRect b="13025"/>
          <a:stretch/>
        </p:blipFill>
        <p:spPr>
          <a:xfrm>
            <a:off x="59183" y="46608"/>
            <a:ext cx="1653815" cy="1649027"/>
          </a:xfrm>
          <a:prstGeom prst="rect">
            <a:avLst/>
          </a:prstGeom>
        </p:spPr>
      </p:pic>
    </p:spTree>
    <p:extLst>
      <p:ext uri="{BB962C8B-B14F-4D97-AF65-F5344CB8AC3E}">
        <p14:creationId xmlns:p14="http://schemas.microsoft.com/office/powerpoint/2010/main" val="337894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69AAC-F525-4E49-A5C7-9C8F76486829}"/>
              </a:ext>
            </a:extLst>
          </p:cNvPr>
          <p:cNvSpPr>
            <a:spLocks noGrp="1"/>
          </p:cNvSpPr>
          <p:nvPr>
            <p:ph type="title"/>
          </p:nvPr>
        </p:nvSpPr>
        <p:spPr>
          <a:xfrm>
            <a:off x="1002572" y="-145002"/>
            <a:ext cx="10353761" cy="1326321"/>
          </a:xfrm>
        </p:spPr>
        <p:txBody>
          <a:bodyPr/>
          <a:lstStyle/>
          <a:p>
            <a:r>
              <a:rPr lang="nl-NL" dirty="0">
                <a:solidFill>
                  <a:srgbClr val="FFFF00"/>
                </a:solidFill>
                <a:highlight>
                  <a:srgbClr val="800000"/>
                </a:highlight>
              </a:rPr>
              <a:t>Filosofie </a:t>
            </a:r>
            <a:r>
              <a:rPr lang="nl-NL" dirty="0">
                <a:highlight>
                  <a:srgbClr val="800000"/>
                </a:highlight>
              </a:rPr>
              <a:t>in de Griekse </a:t>
            </a:r>
            <a:r>
              <a:rPr lang="nl-NL" dirty="0">
                <a:solidFill>
                  <a:srgbClr val="FFFF00"/>
                </a:solidFill>
                <a:highlight>
                  <a:srgbClr val="800000"/>
                </a:highlight>
              </a:rPr>
              <a:t>stadstaat</a:t>
            </a:r>
          </a:p>
        </p:txBody>
      </p:sp>
      <p:sp>
        <p:nvSpPr>
          <p:cNvPr id="3" name="Tijdelijke aanduiding voor inhoud 2">
            <a:extLst>
              <a:ext uri="{FF2B5EF4-FFF2-40B4-BE49-F238E27FC236}">
                <a16:creationId xmlns:a16="http://schemas.microsoft.com/office/drawing/2014/main" id="{808966A0-CD27-4AE1-8513-37D8BBCC1546}"/>
              </a:ext>
            </a:extLst>
          </p:cNvPr>
          <p:cNvSpPr>
            <a:spLocks noGrp="1"/>
          </p:cNvSpPr>
          <p:nvPr>
            <p:ph idx="1"/>
          </p:nvPr>
        </p:nvSpPr>
        <p:spPr>
          <a:xfrm>
            <a:off x="7901127" y="1087120"/>
            <a:ext cx="4181382" cy="5624398"/>
          </a:xfrm>
        </p:spPr>
        <p:txBody>
          <a:bodyPr>
            <a:normAutofit/>
          </a:bodyPr>
          <a:lstStyle/>
          <a:p>
            <a:pPr marL="514350" indent="-514350">
              <a:buFont typeface="+mj-lt"/>
              <a:buAutoNum type="arabicPeriod"/>
            </a:pPr>
            <a:r>
              <a:rPr lang="nl-NL" sz="2800" dirty="0">
                <a:highlight>
                  <a:srgbClr val="800000"/>
                </a:highlight>
                <a:latin typeface="Arial" panose="020B0604020202020204" pitchFamily="34" charset="0"/>
                <a:cs typeface="Arial" panose="020B0604020202020204" pitchFamily="34" charset="0"/>
              </a:rPr>
              <a:t>Wat betekent </a:t>
            </a:r>
            <a:r>
              <a:rPr lang="nl-NL" sz="2800" b="1" dirty="0">
                <a:solidFill>
                  <a:srgbClr val="FFFF00"/>
                </a:solidFill>
                <a:highlight>
                  <a:srgbClr val="800000"/>
                </a:highlight>
                <a:latin typeface="Arial" panose="020B0604020202020204" pitchFamily="34" charset="0"/>
                <a:cs typeface="Arial" panose="020B0604020202020204" pitchFamily="34" charset="0"/>
              </a:rPr>
              <a:t>filosofie</a:t>
            </a:r>
            <a:r>
              <a:rPr lang="nl-NL" sz="2800" dirty="0">
                <a:highlight>
                  <a:srgbClr val="800000"/>
                </a:highlight>
                <a:latin typeface="Arial" panose="020B0604020202020204" pitchFamily="34" charset="0"/>
                <a:cs typeface="Arial" panose="020B0604020202020204" pitchFamily="34" charset="0"/>
              </a:rPr>
              <a:t>?</a:t>
            </a:r>
          </a:p>
          <a:p>
            <a:pPr marL="514350" indent="-514350">
              <a:buFont typeface="+mj-lt"/>
              <a:buAutoNum type="arabicPeriod"/>
            </a:pPr>
            <a:r>
              <a:rPr lang="nl-NL" sz="2800" dirty="0">
                <a:highlight>
                  <a:srgbClr val="800000"/>
                </a:highlight>
                <a:latin typeface="Arial" panose="020B0604020202020204" pitchFamily="34" charset="0"/>
                <a:cs typeface="Arial" panose="020B0604020202020204" pitchFamily="34" charset="0"/>
              </a:rPr>
              <a:t>Wat is het verschil tussen </a:t>
            </a:r>
            <a:r>
              <a:rPr lang="nl-NL" sz="2800" b="1" dirty="0">
                <a:solidFill>
                  <a:srgbClr val="FFFF00"/>
                </a:solidFill>
                <a:highlight>
                  <a:srgbClr val="800000"/>
                </a:highlight>
                <a:latin typeface="Arial" panose="020B0604020202020204" pitchFamily="34" charset="0"/>
                <a:cs typeface="Arial" panose="020B0604020202020204" pitchFamily="34" charset="0"/>
              </a:rPr>
              <a:t>filosofen</a:t>
            </a:r>
            <a:r>
              <a:rPr lang="nl-NL" sz="2800" dirty="0">
                <a:highlight>
                  <a:srgbClr val="800000"/>
                </a:highlight>
                <a:latin typeface="Arial" panose="020B0604020202020204" pitchFamily="34" charset="0"/>
                <a:cs typeface="Arial" panose="020B0604020202020204" pitchFamily="34" charset="0"/>
              </a:rPr>
              <a:t> en </a:t>
            </a:r>
            <a:r>
              <a:rPr lang="nl-NL" sz="2800" b="1" dirty="0">
                <a:solidFill>
                  <a:srgbClr val="FFFF00"/>
                </a:solidFill>
                <a:highlight>
                  <a:srgbClr val="800000"/>
                </a:highlight>
                <a:latin typeface="Arial" panose="020B0604020202020204" pitchFamily="34" charset="0"/>
                <a:cs typeface="Arial" panose="020B0604020202020204" pitchFamily="34" charset="0"/>
              </a:rPr>
              <a:t>wetenschappers</a:t>
            </a:r>
            <a:r>
              <a:rPr lang="nl-NL" sz="2800" dirty="0">
                <a:highlight>
                  <a:srgbClr val="800000"/>
                </a:highlight>
                <a:latin typeface="Arial" panose="020B0604020202020204" pitchFamily="34" charset="0"/>
                <a:cs typeface="Arial" panose="020B0604020202020204" pitchFamily="34" charset="0"/>
              </a:rPr>
              <a:t>?</a:t>
            </a:r>
          </a:p>
          <a:p>
            <a:pPr marL="514350" indent="-514350">
              <a:buFont typeface="+mj-lt"/>
              <a:buAutoNum type="arabicPeriod"/>
            </a:pPr>
            <a:r>
              <a:rPr lang="nl-NL" sz="2800" dirty="0">
                <a:highlight>
                  <a:srgbClr val="800000"/>
                </a:highlight>
                <a:latin typeface="Arial" panose="020B0604020202020204" pitchFamily="34" charset="0"/>
                <a:cs typeface="Arial" panose="020B0604020202020204" pitchFamily="34" charset="0"/>
              </a:rPr>
              <a:t>Over welke vraagstukken en onderwerpen filosofeerden de filosofen?</a:t>
            </a:r>
          </a:p>
          <a:p>
            <a:endParaRPr lang="nl-NL" dirty="0"/>
          </a:p>
        </p:txBody>
      </p:sp>
      <p:pic>
        <p:nvPicPr>
          <p:cNvPr id="5" name="Afbeelding 4">
            <a:extLst>
              <a:ext uri="{FF2B5EF4-FFF2-40B4-BE49-F238E27FC236}">
                <a16:creationId xmlns:a16="http://schemas.microsoft.com/office/drawing/2014/main" id="{A52EF337-6AE3-489E-970F-B9330A304152}"/>
              </a:ext>
            </a:extLst>
          </p:cNvPr>
          <p:cNvPicPr>
            <a:picLocks noChangeAspect="1"/>
          </p:cNvPicPr>
          <p:nvPr/>
        </p:nvPicPr>
        <p:blipFill rotWithShape="1">
          <a:blip r:embed="rId4"/>
          <a:srcRect l="25417" t="24593" r="26500" b="10073"/>
          <a:stretch/>
        </p:blipFill>
        <p:spPr>
          <a:xfrm>
            <a:off x="186687" y="791198"/>
            <a:ext cx="7640320" cy="5839482"/>
          </a:xfrm>
          <a:prstGeom prst="rect">
            <a:avLst/>
          </a:prstGeom>
        </p:spPr>
      </p:pic>
      <p:pic>
        <p:nvPicPr>
          <p:cNvPr id="7" name="Audio 6">
            <a:hlinkClick r:id="" action="ppaction://media"/>
            <a:extLst>
              <a:ext uri="{FF2B5EF4-FFF2-40B4-BE49-F238E27FC236}">
                <a16:creationId xmlns:a16="http://schemas.microsoft.com/office/drawing/2014/main" id="{9DF47B2A-E056-411C-B492-CBDF2207E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25904792"/>
      </p:ext>
    </p:extLst>
  </p:cSld>
  <p:clrMapOvr>
    <a:masterClrMapping/>
  </p:clrMapOvr>
  <mc:AlternateContent xmlns:mc="http://schemas.openxmlformats.org/markup-compatibility/2006">
    <mc:Choice xmlns:p14="http://schemas.microsoft.com/office/powerpoint/2010/main" Requires="p14">
      <p:transition spd="slow" p14:dur="2000" advTm="12933"/>
    </mc:Choice>
    <mc:Fallback>
      <p:transition spd="slow" advTm="1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F061-350A-487F-A053-C05ECE9B439B}"/>
              </a:ext>
            </a:extLst>
          </p:cNvPr>
          <p:cNvSpPr>
            <a:spLocks noGrp="1"/>
          </p:cNvSpPr>
          <p:nvPr>
            <p:ph type="title"/>
          </p:nvPr>
        </p:nvSpPr>
        <p:spPr>
          <a:xfrm>
            <a:off x="7519386" y="204788"/>
            <a:ext cx="4672614" cy="1703911"/>
          </a:xfrm>
        </p:spPr>
        <p:txBody>
          <a:bodyPr/>
          <a:lstStyle/>
          <a:p>
            <a:r>
              <a:rPr lang="nl-NL" dirty="0">
                <a:highlight>
                  <a:srgbClr val="800000"/>
                </a:highlight>
              </a:rPr>
              <a:t>Plato’s Grotidee</a:t>
            </a:r>
          </a:p>
        </p:txBody>
      </p:sp>
      <p:sp>
        <p:nvSpPr>
          <p:cNvPr id="3" name="Tijdelijke aanduiding voor inhoud 2">
            <a:extLst>
              <a:ext uri="{FF2B5EF4-FFF2-40B4-BE49-F238E27FC236}">
                <a16:creationId xmlns:a16="http://schemas.microsoft.com/office/drawing/2014/main" id="{9D9026A0-9FB6-4F5C-A686-0ED71D62C7E7}"/>
              </a:ext>
            </a:extLst>
          </p:cNvPr>
          <p:cNvSpPr>
            <a:spLocks noGrp="1"/>
          </p:cNvSpPr>
          <p:nvPr>
            <p:ph idx="1"/>
          </p:nvPr>
        </p:nvSpPr>
        <p:spPr>
          <a:xfrm>
            <a:off x="7877868" y="1757779"/>
            <a:ext cx="3955649" cy="4895433"/>
          </a:xfrm>
        </p:spPr>
        <p:txBody>
          <a:bodyPr>
            <a:normAutofit/>
          </a:bodyPr>
          <a:lstStyle/>
          <a:p>
            <a:r>
              <a:rPr lang="nl-NL" sz="2400" dirty="0">
                <a:highlight>
                  <a:srgbClr val="800000"/>
                </a:highlight>
                <a:latin typeface="Arial" panose="020B0604020202020204" pitchFamily="34" charset="0"/>
                <a:cs typeface="Arial" panose="020B0604020202020204" pitchFamily="34" charset="0"/>
              </a:rPr>
              <a:t>Geketende gevangenen zien heel hun leven alleen de schaduwen in de grot. Uiteindelijk mag één iemand naar buiten, en ziet de buitenwereld. De Persoon gaat hierna terug naar de grot en vertelt de andere gevangen wat er buiten is.  Wat zou er gebeuren?</a:t>
            </a:r>
          </a:p>
        </p:txBody>
      </p:sp>
      <p:pic>
        <p:nvPicPr>
          <p:cNvPr id="2050" name="Picture 2" descr="Plato / Allegorie van de grot | Bijbelcitaat">
            <a:extLst>
              <a:ext uri="{FF2B5EF4-FFF2-40B4-BE49-F238E27FC236}">
                <a16:creationId xmlns:a16="http://schemas.microsoft.com/office/drawing/2014/main" id="{9C55B2FE-D5B4-4D24-8C6F-A12F48AD7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95" y="204788"/>
            <a:ext cx="7534880" cy="6585485"/>
          </a:xfrm>
          <a:prstGeom prst="rect">
            <a:avLst/>
          </a:prstGeom>
          <a:noFill/>
          <a:extLst>
            <a:ext uri="{909E8E84-426E-40DD-AFC4-6F175D3DCCD1}">
              <a14:hiddenFill xmlns:a14="http://schemas.microsoft.com/office/drawing/2010/main">
                <a:solidFill>
                  <a:srgbClr val="FFFFFF"/>
                </a:solidFill>
              </a14:hiddenFill>
            </a:ext>
          </a:extLst>
        </p:spPr>
      </p:pic>
      <p:sp>
        <p:nvSpPr>
          <p:cNvPr id="4" name="Cirkel: leeg 3">
            <a:extLst>
              <a:ext uri="{FF2B5EF4-FFF2-40B4-BE49-F238E27FC236}">
                <a16:creationId xmlns:a16="http://schemas.microsoft.com/office/drawing/2014/main" id="{EFAC41D1-33CE-42D1-A292-9704159E5E23}"/>
              </a:ext>
            </a:extLst>
          </p:cNvPr>
          <p:cNvSpPr/>
          <p:nvPr/>
        </p:nvSpPr>
        <p:spPr>
          <a:xfrm>
            <a:off x="430358" y="3754110"/>
            <a:ext cx="4070621" cy="2974019"/>
          </a:xfrm>
          <a:prstGeom prst="donut">
            <a:avLst>
              <a:gd name="adj" fmla="val 49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Cirkel: leeg 5">
            <a:extLst>
              <a:ext uri="{FF2B5EF4-FFF2-40B4-BE49-F238E27FC236}">
                <a16:creationId xmlns:a16="http://schemas.microsoft.com/office/drawing/2014/main" id="{644DE2E6-A492-44CE-817C-0F0FAEA5DD44}"/>
              </a:ext>
            </a:extLst>
          </p:cNvPr>
          <p:cNvSpPr/>
          <p:nvPr/>
        </p:nvSpPr>
        <p:spPr>
          <a:xfrm>
            <a:off x="3807247" y="1757779"/>
            <a:ext cx="4070621" cy="2974019"/>
          </a:xfrm>
          <a:prstGeom prst="donut">
            <a:avLst>
              <a:gd name="adj" fmla="val 49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7" name="Afbeelding 6" descr="Afbeelding met tekst&#10;&#10;Automatisch gegenereerde beschrijving">
            <a:extLst>
              <a:ext uri="{FF2B5EF4-FFF2-40B4-BE49-F238E27FC236}">
                <a16:creationId xmlns:a16="http://schemas.microsoft.com/office/drawing/2014/main" id="{D5CAE69D-353B-4785-B6FF-053BACB625F5}"/>
              </a:ext>
            </a:extLst>
          </p:cNvPr>
          <p:cNvPicPr>
            <a:picLocks noChangeAspect="1"/>
          </p:cNvPicPr>
          <p:nvPr/>
        </p:nvPicPr>
        <p:blipFill rotWithShape="1">
          <a:blip r:embed="rId6">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pic>
        <p:nvPicPr>
          <p:cNvPr id="8" name="Audio 7">
            <a:hlinkClick r:id="" action="ppaction://media"/>
            <a:extLst>
              <a:ext uri="{FF2B5EF4-FFF2-40B4-BE49-F238E27FC236}">
                <a16:creationId xmlns:a16="http://schemas.microsoft.com/office/drawing/2014/main" id="{D7BEE3DD-0D45-4008-A5A3-307D1CC9256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08913312"/>
      </p:ext>
    </p:extLst>
  </p:cSld>
  <p:clrMapOvr>
    <a:masterClrMapping/>
  </p:clrMapOvr>
  <mc:AlternateContent xmlns:mc="http://schemas.openxmlformats.org/markup-compatibility/2006">
    <mc:Choice xmlns:p14="http://schemas.microsoft.com/office/powerpoint/2010/main" Requires="p14">
      <p:transition spd="slow" p14:dur="2000" advTm="59086"/>
    </mc:Choice>
    <mc:Fallback>
      <p:transition spd="slow" advTm="5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DC45A-3617-4F67-A31B-301572ABC622}"/>
              </a:ext>
            </a:extLst>
          </p:cNvPr>
          <p:cNvSpPr>
            <a:spLocks noGrp="1"/>
          </p:cNvSpPr>
          <p:nvPr>
            <p:ph type="title"/>
          </p:nvPr>
        </p:nvSpPr>
        <p:spPr>
          <a:xfrm>
            <a:off x="913795" y="174594"/>
            <a:ext cx="10353761" cy="1326321"/>
          </a:xfrm>
        </p:spPr>
        <p:txBody>
          <a:bodyPr/>
          <a:lstStyle/>
          <a:p>
            <a:r>
              <a:rPr lang="nl-NL" dirty="0">
                <a:highlight>
                  <a:srgbClr val="800000"/>
                </a:highlight>
              </a:rPr>
              <a:t>De lesdoelen: na deze les kan je</a:t>
            </a:r>
          </a:p>
        </p:txBody>
      </p:sp>
      <p:sp>
        <p:nvSpPr>
          <p:cNvPr id="3" name="Tijdelijke aanduiding voor inhoud 2">
            <a:extLst>
              <a:ext uri="{FF2B5EF4-FFF2-40B4-BE49-F238E27FC236}">
                <a16:creationId xmlns:a16="http://schemas.microsoft.com/office/drawing/2014/main" id="{C13B31B8-DEB6-4B0A-90B0-01B4528131C7}"/>
              </a:ext>
            </a:extLst>
          </p:cNvPr>
          <p:cNvSpPr>
            <a:spLocks noGrp="1"/>
          </p:cNvSpPr>
          <p:nvPr>
            <p:ph idx="1"/>
          </p:nvPr>
        </p:nvSpPr>
        <p:spPr>
          <a:xfrm>
            <a:off x="913795" y="1589103"/>
            <a:ext cx="10353762" cy="4714043"/>
          </a:xfrm>
        </p:spPr>
        <p:txBody>
          <a:bodyPr>
            <a:normAutofit/>
          </a:bodyPr>
          <a:lstStyle/>
          <a:p>
            <a:endParaRPr lang="nl-NL" sz="4400" dirty="0"/>
          </a:p>
          <a:p>
            <a:endParaRPr lang="nl-NL" sz="3200" dirty="0"/>
          </a:p>
        </p:txBody>
      </p:sp>
      <p:sp>
        <p:nvSpPr>
          <p:cNvPr id="4" name="Tekstvak 3">
            <a:extLst>
              <a:ext uri="{FF2B5EF4-FFF2-40B4-BE49-F238E27FC236}">
                <a16:creationId xmlns:a16="http://schemas.microsoft.com/office/drawing/2014/main" id="{40B3DB7F-C334-4090-B476-6376098C38B9}"/>
              </a:ext>
            </a:extLst>
          </p:cNvPr>
          <p:cNvSpPr txBox="1"/>
          <p:nvPr/>
        </p:nvSpPr>
        <p:spPr>
          <a:xfrm>
            <a:off x="257452" y="1861336"/>
            <a:ext cx="11792505" cy="7044301"/>
          </a:xfrm>
          <a:prstGeom prst="rect">
            <a:avLst/>
          </a:prstGeom>
          <a:noFill/>
        </p:spPr>
        <p:txBody>
          <a:bodyPr wrap="square" rtlCol="0">
            <a:spAutoFit/>
          </a:bodyPr>
          <a:lstStyle/>
          <a:p>
            <a:pPr marL="285750" indent="-285750">
              <a:buFont typeface="Wingdings" panose="05000000000000000000" pitchFamily="2" charset="2"/>
              <a:buChar char="v"/>
            </a:pPr>
            <a:r>
              <a:rPr lang="nl-NL" sz="2800" dirty="0">
                <a:highlight>
                  <a:srgbClr val="800000"/>
                </a:highlight>
              </a:rPr>
              <a:t>Je kunt de </a:t>
            </a:r>
            <a:r>
              <a:rPr lang="nl-NL" sz="2800" b="1" dirty="0">
                <a:solidFill>
                  <a:srgbClr val="FFFF00"/>
                </a:solidFill>
                <a:highlight>
                  <a:srgbClr val="800000"/>
                </a:highlight>
              </a:rPr>
              <a:t>6 kenmerken van mythes </a:t>
            </a:r>
            <a:r>
              <a:rPr lang="nl-NL" sz="2800" dirty="0">
                <a:highlight>
                  <a:srgbClr val="800000"/>
                </a:highlight>
              </a:rPr>
              <a:t>benoemen en herkennen in bestaande mythes. </a:t>
            </a:r>
            <a:br>
              <a:rPr lang="nl-NL" sz="2800" dirty="0">
                <a:highlight>
                  <a:srgbClr val="800000"/>
                </a:highlight>
              </a:rPr>
            </a:br>
            <a:endParaRPr lang="nl-NL" sz="2800" dirty="0">
              <a:highlight>
                <a:srgbClr val="800000"/>
              </a:highlight>
            </a:endParaRPr>
          </a:p>
          <a:p>
            <a:pPr marL="285750" indent="-285750">
              <a:buFont typeface="Wingdings" panose="05000000000000000000" pitchFamily="2" charset="2"/>
              <a:buChar char="v"/>
            </a:pPr>
            <a:r>
              <a:rPr lang="nl-NL" sz="2800" dirty="0">
                <a:highlight>
                  <a:srgbClr val="800000"/>
                </a:highlight>
              </a:rPr>
              <a:t>Je kunt verschillende Griekse goden noemen en herkennen.</a:t>
            </a:r>
            <a:br>
              <a:rPr lang="nl-NL" sz="2800" dirty="0">
                <a:highlight>
                  <a:srgbClr val="800000"/>
                </a:highlight>
              </a:rPr>
            </a:br>
            <a:endParaRPr lang="nl-NL" sz="2800" dirty="0">
              <a:highlight>
                <a:srgbClr val="800000"/>
              </a:highlight>
            </a:endParaRPr>
          </a:p>
          <a:p>
            <a:pPr marL="285750" indent="-285750">
              <a:buFont typeface="Wingdings" panose="05000000000000000000" pitchFamily="2" charset="2"/>
              <a:buChar char="v"/>
            </a:pPr>
            <a:r>
              <a:rPr lang="nl-NL" sz="2800" dirty="0">
                <a:highlight>
                  <a:srgbClr val="800000"/>
                </a:highlight>
              </a:rPr>
              <a:t>Je kunt uitleggen hoe de </a:t>
            </a:r>
            <a:r>
              <a:rPr lang="nl-NL" sz="2800" b="1" dirty="0">
                <a:solidFill>
                  <a:srgbClr val="FFFF00"/>
                </a:solidFill>
                <a:highlight>
                  <a:srgbClr val="800000"/>
                </a:highlight>
              </a:rPr>
              <a:t>mythologische denkwijze </a:t>
            </a:r>
            <a:r>
              <a:rPr lang="nl-NL" sz="2800" dirty="0">
                <a:highlight>
                  <a:srgbClr val="800000"/>
                </a:highlight>
              </a:rPr>
              <a:t>en </a:t>
            </a:r>
            <a:r>
              <a:rPr lang="nl-NL" sz="2800" b="1" dirty="0">
                <a:solidFill>
                  <a:srgbClr val="FFFF00"/>
                </a:solidFill>
                <a:highlight>
                  <a:srgbClr val="800000"/>
                </a:highlight>
              </a:rPr>
              <a:t>wetenschappelijke denkwijze </a:t>
            </a:r>
            <a:r>
              <a:rPr lang="nl-NL" sz="2800" dirty="0">
                <a:highlight>
                  <a:srgbClr val="800000"/>
                </a:highlight>
              </a:rPr>
              <a:t>botsten.</a:t>
            </a:r>
            <a:br>
              <a:rPr lang="nl-NL" sz="2800" dirty="0">
                <a:highlight>
                  <a:srgbClr val="800000"/>
                </a:highlight>
              </a:rPr>
            </a:br>
            <a:endParaRPr lang="nl-NL" sz="2800" dirty="0">
              <a:highlight>
                <a:srgbClr val="800000"/>
              </a:highlight>
            </a:endParaRPr>
          </a:p>
          <a:p>
            <a:pPr marL="285750" indent="-285750">
              <a:buFont typeface="Wingdings" panose="05000000000000000000" pitchFamily="2" charset="2"/>
              <a:buChar char="v"/>
            </a:pPr>
            <a:r>
              <a:rPr lang="nl-NL" sz="2800" dirty="0">
                <a:highlight>
                  <a:srgbClr val="800000"/>
                </a:highlight>
              </a:rPr>
              <a:t>Je kunt voorbeelden geven van waar </a:t>
            </a:r>
            <a:r>
              <a:rPr lang="nl-NL" sz="2800" b="1" dirty="0">
                <a:solidFill>
                  <a:srgbClr val="FFFF00"/>
                </a:solidFill>
                <a:highlight>
                  <a:srgbClr val="800000"/>
                </a:highlight>
              </a:rPr>
              <a:t>filosofen</a:t>
            </a:r>
            <a:r>
              <a:rPr lang="nl-NL" sz="2800" dirty="0">
                <a:highlight>
                  <a:srgbClr val="800000"/>
                </a:highlight>
              </a:rPr>
              <a:t> over dachten en discussieerden.</a:t>
            </a:r>
          </a:p>
          <a:p>
            <a:r>
              <a:rPr lang="nl-NL" sz="2800" dirty="0">
                <a:highlight>
                  <a:srgbClr val="800000"/>
                </a:highlight>
              </a:rPr>
              <a:t> </a:t>
            </a:r>
          </a:p>
          <a:p>
            <a:br>
              <a:rPr lang="nl-NL" sz="5400" dirty="0">
                <a:highlight>
                  <a:srgbClr val="800000"/>
                </a:highlight>
              </a:rPr>
            </a:br>
            <a:endParaRPr lang="nl-NL" sz="5400" dirty="0">
              <a:highlight>
                <a:srgbClr val="800000"/>
              </a:highlight>
            </a:endParaRPr>
          </a:p>
          <a:p>
            <a:pPr marL="457200" indent="-457200">
              <a:lnSpc>
                <a:spcPct val="150000"/>
              </a:lnSpc>
              <a:buFont typeface="Wingdings" panose="05000000000000000000" pitchFamily="2" charset="2"/>
              <a:buChar char="v"/>
            </a:pPr>
            <a:endParaRPr lang="nl-NL" dirty="0"/>
          </a:p>
        </p:txBody>
      </p:sp>
      <p:pic>
        <p:nvPicPr>
          <p:cNvPr id="6" name="Afbeelding 5" descr="Afbeelding met tekst&#10;&#10;Automatisch gegenereerde beschrijving">
            <a:extLst>
              <a:ext uri="{FF2B5EF4-FFF2-40B4-BE49-F238E27FC236}">
                <a16:creationId xmlns:a16="http://schemas.microsoft.com/office/drawing/2014/main" id="{51D043B0-AE6B-4488-9D42-B7B4CB7354F9}"/>
              </a:ext>
            </a:extLst>
          </p:cNvPr>
          <p:cNvPicPr>
            <a:picLocks noChangeAspect="1"/>
          </p:cNvPicPr>
          <p:nvPr/>
        </p:nvPicPr>
        <p:blipFill rotWithShape="1">
          <a:blip r:embed="rId3">
            <a:extLst>
              <a:ext uri="{28A0092B-C50C-407E-A947-70E740481C1C}">
                <a14:useLocalDpi xmlns:a14="http://schemas.microsoft.com/office/drawing/2010/main" val="0"/>
              </a:ext>
            </a:extLst>
          </a:blip>
          <a:srcRect b="13025"/>
          <a:stretch/>
        </p:blipFill>
        <p:spPr>
          <a:xfrm>
            <a:off x="59184" y="46608"/>
            <a:ext cx="1458530" cy="1454307"/>
          </a:xfrm>
          <a:prstGeom prst="rect">
            <a:avLst/>
          </a:prstGeom>
        </p:spPr>
      </p:pic>
    </p:spTree>
    <p:custDataLst>
      <p:tags r:id="rId1"/>
    </p:custDataLst>
    <p:extLst>
      <p:ext uri="{BB962C8B-B14F-4D97-AF65-F5344CB8AC3E}">
        <p14:creationId xmlns:p14="http://schemas.microsoft.com/office/powerpoint/2010/main" val="380086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2DDBE-EAFA-40FE-B5D8-8A1E0A92D3D1}"/>
              </a:ext>
            </a:extLst>
          </p:cNvPr>
          <p:cNvSpPr>
            <a:spLocks noGrp="1"/>
          </p:cNvSpPr>
          <p:nvPr>
            <p:ph type="title"/>
          </p:nvPr>
        </p:nvSpPr>
        <p:spPr>
          <a:xfrm>
            <a:off x="913795" y="-118369"/>
            <a:ext cx="10353761" cy="1326321"/>
          </a:xfrm>
        </p:spPr>
        <p:txBody>
          <a:bodyPr>
            <a:normAutofit/>
          </a:bodyPr>
          <a:lstStyle/>
          <a:p>
            <a:r>
              <a:rPr lang="nl-NL" sz="4000" dirty="0">
                <a:highlight>
                  <a:srgbClr val="800000"/>
                </a:highlight>
              </a:rPr>
              <a:t>Controlevragen</a:t>
            </a:r>
          </a:p>
        </p:txBody>
      </p:sp>
      <p:sp>
        <p:nvSpPr>
          <p:cNvPr id="3" name="Tijdelijke aanduiding voor inhoud 2">
            <a:extLst>
              <a:ext uri="{FF2B5EF4-FFF2-40B4-BE49-F238E27FC236}">
                <a16:creationId xmlns:a16="http://schemas.microsoft.com/office/drawing/2014/main" id="{3B903F3B-43F5-4611-B9EA-1B953D0EF9EB}"/>
              </a:ext>
            </a:extLst>
          </p:cNvPr>
          <p:cNvSpPr>
            <a:spLocks noGrp="1"/>
          </p:cNvSpPr>
          <p:nvPr>
            <p:ph idx="1"/>
          </p:nvPr>
        </p:nvSpPr>
        <p:spPr>
          <a:xfrm>
            <a:off x="509283" y="1381807"/>
            <a:ext cx="11682717" cy="5356344"/>
          </a:xfrm>
        </p:spPr>
        <p:txBody>
          <a:bodyPr>
            <a:noAutofit/>
          </a:bodyPr>
          <a:lstStyle/>
          <a:p>
            <a:pPr algn="l">
              <a:buFont typeface="+mj-lt"/>
              <a:buAutoNum type="arabicPeriod"/>
            </a:pPr>
            <a:r>
              <a:rPr lang="nl-NL" sz="2400" b="0" i="0" dirty="0">
                <a:effectLst/>
                <a:highlight>
                  <a:srgbClr val="800000"/>
                </a:highlight>
                <a:latin typeface="Arial" panose="020B0604020202020204" pitchFamily="34" charset="0"/>
              </a:rPr>
              <a:t>Leg de volgende begrippen in je eigen woorden uit: </a:t>
            </a:r>
            <a:r>
              <a:rPr lang="nl-NL" sz="2400" b="1" i="0" dirty="0">
                <a:solidFill>
                  <a:srgbClr val="FFFF00"/>
                </a:solidFill>
                <a:effectLst/>
                <a:highlight>
                  <a:srgbClr val="800000"/>
                </a:highlight>
                <a:latin typeface="Arial" panose="020B0604020202020204" pitchFamily="34" charset="0"/>
              </a:rPr>
              <a:t>mythe, wetenschap, orakel</a:t>
            </a:r>
            <a:r>
              <a:rPr lang="nl-NL" sz="2400" dirty="0">
                <a:solidFill>
                  <a:srgbClr val="FFFF00"/>
                </a:solidFill>
                <a:effectLst/>
                <a:highlight>
                  <a:srgbClr val="800000"/>
                </a:highlight>
                <a:latin typeface="Arial" panose="020B0604020202020204" pitchFamily="34" charset="0"/>
              </a:rPr>
              <a:t>, </a:t>
            </a:r>
            <a:r>
              <a:rPr lang="nl-NL" sz="2400" b="1" dirty="0">
                <a:solidFill>
                  <a:srgbClr val="FFFF00"/>
                </a:solidFill>
                <a:effectLst/>
                <a:highlight>
                  <a:srgbClr val="800000"/>
                </a:highlight>
                <a:latin typeface="Arial" panose="020B0604020202020204" pitchFamily="34" charset="0"/>
              </a:rPr>
              <a:t>natuurgodsdienst</a:t>
            </a:r>
            <a:r>
              <a:rPr lang="nl-NL" sz="2400" dirty="0">
                <a:solidFill>
                  <a:srgbClr val="FFFF00"/>
                </a:solidFill>
                <a:effectLst/>
                <a:highlight>
                  <a:srgbClr val="800000"/>
                </a:highlight>
                <a:latin typeface="Arial" panose="020B0604020202020204" pitchFamily="34" charset="0"/>
              </a:rPr>
              <a:t>.</a:t>
            </a:r>
            <a:endParaRPr lang="nl-NL" sz="2400" b="0" i="0" dirty="0">
              <a:effectLst/>
              <a:highlight>
                <a:srgbClr val="800000"/>
              </a:highlight>
              <a:latin typeface="Arial" panose="020B0604020202020204" pitchFamily="34" charset="0"/>
            </a:endParaRPr>
          </a:p>
          <a:p>
            <a:pPr algn="l">
              <a:buFont typeface="+mj-lt"/>
              <a:buAutoNum type="arabicPeriod"/>
            </a:pPr>
            <a:r>
              <a:rPr lang="nl-NL" sz="2400" b="0" i="0" dirty="0">
                <a:effectLst/>
                <a:highlight>
                  <a:srgbClr val="800000"/>
                </a:highlight>
                <a:latin typeface="Arial" panose="020B0604020202020204" pitchFamily="34" charset="0"/>
              </a:rPr>
              <a:t>Wat zijn de </a:t>
            </a:r>
            <a:r>
              <a:rPr lang="nl-NL" sz="2400" b="1" i="0" dirty="0">
                <a:solidFill>
                  <a:srgbClr val="FFFF00"/>
                </a:solidFill>
                <a:effectLst/>
                <a:highlight>
                  <a:srgbClr val="800000"/>
                </a:highlight>
                <a:latin typeface="Arial" panose="020B0604020202020204" pitchFamily="34" charset="0"/>
              </a:rPr>
              <a:t>zes kenmerken van een Griekse mythe</a:t>
            </a:r>
            <a:r>
              <a:rPr lang="nl-NL" sz="2400" b="0" i="0" dirty="0">
                <a:effectLst/>
                <a:highlight>
                  <a:srgbClr val="800000"/>
                </a:highlight>
                <a:latin typeface="Arial" panose="020B0604020202020204" pitchFamily="34" charset="0"/>
              </a:rPr>
              <a:t>?</a:t>
            </a:r>
          </a:p>
          <a:p>
            <a:pPr algn="l">
              <a:buFont typeface="+mj-lt"/>
              <a:buAutoNum type="arabicPeriod"/>
            </a:pPr>
            <a:r>
              <a:rPr lang="nl-NL" sz="2400" b="0" i="0" dirty="0">
                <a:effectLst/>
                <a:highlight>
                  <a:srgbClr val="800000"/>
                </a:highlight>
                <a:latin typeface="Arial" panose="020B0604020202020204" pitchFamily="34" charset="0"/>
              </a:rPr>
              <a:t>Noem drie Griekse goden en waar jij hen aan herkent.</a:t>
            </a:r>
          </a:p>
          <a:p>
            <a:pPr algn="l">
              <a:buFont typeface="+mj-lt"/>
              <a:buAutoNum type="arabicPeriod"/>
            </a:pPr>
            <a:r>
              <a:rPr lang="nl-NL" sz="2400" b="0" i="0" dirty="0">
                <a:effectLst/>
                <a:highlight>
                  <a:srgbClr val="800000"/>
                </a:highlight>
                <a:latin typeface="Arial" panose="020B0604020202020204" pitchFamily="34" charset="0"/>
              </a:rPr>
              <a:t>Wat waren twee onderwerpen waar Grieken onderzoek naar deden?</a:t>
            </a:r>
          </a:p>
          <a:p>
            <a:pPr algn="l">
              <a:buFont typeface="+mj-lt"/>
              <a:buAutoNum type="arabicPeriod"/>
            </a:pPr>
            <a:r>
              <a:rPr lang="nl-NL" sz="2400" b="0" i="0" dirty="0">
                <a:effectLst/>
                <a:highlight>
                  <a:srgbClr val="800000"/>
                </a:highlight>
                <a:latin typeface="Arial" panose="020B0604020202020204" pitchFamily="34" charset="0"/>
              </a:rPr>
              <a:t>Als iedereen in een Griekse polis tegelijkertijd ziek zou worden, hoe zou dat worden verklaard in een </a:t>
            </a:r>
            <a:r>
              <a:rPr lang="nl-NL" sz="2400" b="1" i="0" dirty="0">
                <a:solidFill>
                  <a:srgbClr val="FFFF00"/>
                </a:solidFill>
                <a:effectLst/>
                <a:highlight>
                  <a:srgbClr val="800000"/>
                </a:highlight>
                <a:latin typeface="Arial" panose="020B0604020202020204" pitchFamily="34" charset="0"/>
              </a:rPr>
              <a:t>mythe</a:t>
            </a:r>
            <a:r>
              <a:rPr lang="nl-NL" sz="2400" b="0" i="0" dirty="0">
                <a:effectLst/>
                <a:highlight>
                  <a:srgbClr val="800000"/>
                </a:highlight>
                <a:latin typeface="Arial" panose="020B0604020202020204" pitchFamily="34" charset="0"/>
              </a:rPr>
              <a:t>?</a:t>
            </a:r>
          </a:p>
          <a:p>
            <a:pPr algn="l">
              <a:buFont typeface="+mj-lt"/>
              <a:buAutoNum type="arabicPeriod"/>
            </a:pPr>
            <a:r>
              <a:rPr lang="nl-NL" sz="2400" b="0" i="0" dirty="0">
                <a:effectLst/>
                <a:highlight>
                  <a:srgbClr val="800000"/>
                </a:highlight>
                <a:latin typeface="Arial" panose="020B0604020202020204" pitchFamily="34" charset="0"/>
              </a:rPr>
              <a:t>Stel je voor: jij bent een Griekse </a:t>
            </a:r>
            <a:r>
              <a:rPr lang="nl-NL" sz="2400" b="1" i="0" dirty="0">
                <a:solidFill>
                  <a:srgbClr val="FFFF00"/>
                </a:solidFill>
                <a:effectLst/>
                <a:highlight>
                  <a:srgbClr val="800000"/>
                </a:highlight>
                <a:latin typeface="Arial" panose="020B0604020202020204" pitchFamily="34" charset="0"/>
              </a:rPr>
              <a:t>wetenschapper</a:t>
            </a:r>
            <a:r>
              <a:rPr lang="nl-NL" sz="2400" b="0" i="0" dirty="0">
                <a:effectLst/>
                <a:highlight>
                  <a:srgbClr val="800000"/>
                </a:highlight>
                <a:latin typeface="Arial" panose="020B0604020202020204" pitchFamily="34" charset="0"/>
              </a:rPr>
              <a:t> in het oude Griekenland. Iedereen in een polis wordt ziek. Hoe zou jij dat verklaren?</a:t>
            </a:r>
          </a:p>
          <a:p>
            <a:pPr algn="l">
              <a:buFont typeface="+mj-lt"/>
              <a:buAutoNum type="arabicPeriod"/>
            </a:pPr>
            <a:r>
              <a:rPr lang="nl-NL" sz="2400" b="0" i="0" dirty="0">
                <a:effectLst/>
                <a:highlight>
                  <a:srgbClr val="800000"/>
                </a:highlight>
                <a:latin typeface="Arial" panose="020B0604020202020204" pitchFamily="34" charset="0"/>
              </a:rPr>
              <a:t>Wat zijn twee onderwerpen waar </a:t>
            </a:r>
            <a:r>
              <a:rPr lang="nl-NL" sz="2400" b="1" i="0" dirty="0">
                <a:solidFill>
                  <a:srgbClr val="FFFF00"/>
                </a:solidFill>
                <a:effectLst/>
                <a:highlight>
                  <a:srgbClr val="800000"/>
                </a:highlight>
                <a:latin typeface="Arial" panose="020B0604020202020204" pitchFamily="34" charset="0"/>
              </a:rPr>
              <a:t>filosofen</a:t>
            </a:r>
            <a:r>
              <a:rPr lang="nl-NL" sz="2400" b="0" i="0" dirty="0">
                <a:effectLst/>
                <a:highlight>
                  <a:srgbClr val="800000"/>
                </a:highlight>
                <a:latin typeface="Arial" panose="020B0604020202020204" pitchFamily="34" charset="0"/>
              </a:rPr>
              <a:t> over dachten en discussieerden?</a:t>
            </a:r>
            <a:endParaRPr lang="nl-NL" sz="2000" b="0" i="0" dirty="0">
              <a:effectLst/>
              <a:highlight>
                <a:srgbClr val="800000"/>
              </a:highlight>
              <a:latin typeface="Arial" panose="020B0604020202020204" pitchFamily="34" charset="0"/>
            </a:endParaRPr>
          </a:p>
        </p:txBody>
      </p:sp>
      <p:pic>
        <p:nvPicPr>
          <p:cNvPr id="4" name="Afbeelding 3" descr="Afbeelding met tekst&#10;&#10;Automatisch gegenereerde beschrijving">
            <a:extLst>
              <a:ext uri="{FF2B5EF4-FFF2-40B4-BE49-F238E27FC236}">
                <a16:creationId xmlns:a16="http://schemas.microsoft.com/office/drawing/2014/main" id="{93D0DF04-8FFF-4A2E-B4F3-6239AA8D662F}"/>
              </a:ext>
            </a:extLst>
          </p:cNvPr>
          <p:cNvPicPr>
            <a:picLocks noChangeAspect="1"/>
          </p:cNvPicPr>
          <p:nvPr/>
        </p:nvPicPr>
        <p:blipFill rotWithShape="1">
          <a:blip r:embed="rId2">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spTree>
    <p:extLst>
      <p:ext uri="{BB962C8B-B14F-4D97-AF65-F5344CB8AC3E}">
        <p14:creationId xmlns:p14="http://schemas.microsoft.com/office/powerpoint/2010/main" val="163275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2DDBE-EAFA-40FE-B5D8-8A1E0A92D3D1}"/>
              </a:ext>
            </a:extLst>
          </p:cNvPr>
          <p:cNvSpPr>
            <a:spLocks noGrp="1"/>
          </p:cNvSpPr>
          <p:nvPr>
            <p:ph type="title"/>
          </p:nvPr>
        </p:nvSpPr>
        <p:spPr>
          <a:xfrm>
            <a:off x="913795" y="-118369"/>
            <a:ext cx="10353761" cy="1326321"/>
          </a:xfrm>
        </p:spPr>
        <p:txBody>
          <a:bodyPr>
            <a:normAutofit/>
          </a:bodyPr>
          <a:lstStyle/>
          <a:p>
            <a:r>
              <a:rPr lang="nl-NL" sz="4000" dirty="0">
                <a:highlight>
                  <a:srgbClr val="800000"/>
                </a:highlight>
              </a:rPr>
              <a:t>Huiswerkvragen</a:t>
            </a:r>
          </a:p>
        </p:txBody>
      </p:sp>
      <p:sp>
        <p:nvSpPr>
          <p:cNvPr id="3" name="Tijdelijke aanduiding voor inhoud 2">
            <a:extLst>
              <a:ext uri="{FF2B5EF4-FFF2-40B4-BE49-F238E27FC236}">
                <a16:creationId xmlns:a16="http://schemas.microsoft.com/office/drawing/2014/main" id="{3B903F3B-43F5-4611-B9EA-1B953D0EF9EB}"/>
              </a:ext>
            </a:extLst>
          </p:cNvPr>
          <p:cNvSpPr>
            <a:spLocks noGrp="1"/>
          </p:cNvSpPr>
          <p:nvPr>
            <p:ph idx="1"/>
          </p:nvPr>
        </p:nvSpPr>
        <p:spPr>
          <a:xfrm>
            <a:off x="266330" y="1338008"/>
            <a:ext cx="11925670" cy="5041928"/>
          </a:xfrm>
        </p:spPr>
        <p:txBody>
          <a:bodyPr>
            <a:noAutofit/>
          </a:bodyPr>
          <a:lstStyle/>
          <a:p>
            <a:pPr marL="457200" indent="-457200">
              <a:buFont typeface="+mj-lt"/>
              <a:buAutoNum type="arabicPeriod"/>
            </a:pPr>
            <a:r>
              <a:rPr lang="nl-NL" sz="2800" dirty="0">
                <a:effectLst/>
                <a:highlight>
                  <a:srgbClr val="800000"/>
                </a:highlight>
              </a:rPr>
              <a:t>Geef de betekenis van de volgende begrippen: </a:t>
            </a:r>
            <a:r>
              <a:rPr lang="nl-NL" sz="2800" b="1" dirty="0">
                <a:solidFill>
                  <a:srgbClr val="FFFF00"/>
                </a:solidFill>
                <a:effectLst/>
                <a:highlight>
                  <a:srgbClr val="800000"/>
                </a:highlight>
              </a:rPr>
              <a:t>aristocratie, democratie, monarchie, tirannie, ostracisme, burgerschap, politiek, volksvergadering</a:t>
            </a:r>
            <a:r>
              <a:rPr lang="nl-NL" sz="2800" dirty="0">
                <a:effectLst/>
                <a:highlight>
                  <a:srgbClr val="800000"/>
                </a:highlight>
              </a:rPr>
              <a:t>.</a:t>
            </a:r>
          </a:p>
          <a:p>
            <a:pPr marL="457200" indent="-457200">
              <a:buFont typeface="+mj-lt"/>
              <a:buAutoNum type="arabicPeriod"/>
            </a:pPr>
            <a:r>
              <a:rPr lang="nl-NL" sz="2800" dirty="0">
                <a:effectLst/>
                <a:highlight>
                  <a:srgbClr val="800000"/>
                </a:highlight>
              </a:rPr>
              <a:t>Hoe werd Athene de eerste </a:t>
            </a:r>
            <a:r>
              <a:rPr lang="nl-NL" sz="2800" b="1" dirty="0">
                <a:solidFill>
                  <a:srgbClr val="FFFF00"/>
                </a:solidFill>
                <a:effectLst/>
                <a:highlight>
                  <a:srgbClr val="800000"/>
                </a:highlight>
              </a:rPr>
              <a:t>democratie</a:t>
            </a:r>
            <a:r>
              <a:rPr lang="nl-NL" sz="2800" dirty="0">
                <a:effectLst/>
                <a:highlight>
                  <a:srgbClr val="800000"/>
                </a:highlight>
              </a:rPr>
              <a:t>? Benoem in jouw antwoord welke staatsvorm Athene eerst had.</a:t>
            </a:r>
          </a:p>
          <a:p>
            <a:pPr marL="457200" indent="-457200">
              <a:buFont typeface="+mj-lt"/>
              <a:buAutoNum type="arabicPeriod"/>
            </a:pPr>
            <a:r>
              <a:rPr lang="nl-NL" sz="2800" dirty="0">
                <a:effectLst/>
                <a:highlight>
                  <a:srgbClr val="800000"/>
                </a:highlight>
              </a:rPr>
              <a:t>Leg uit hoe </a:t>
            </a:r>
            <a:r>
              <a:rPr lang="nl-NL" sz="2800" b="1" dirty="0">
                <a:solidFill>
                  <a:srgbClr val="FFFF00"/>
                </a:solidFill>
                <a:effectLst/>
                <a:highlight>
                  <a:srgbClr val="800000"/>
                </a:highlight>
              </a:rPr>
              <a:t>Ostracisme</a:t>
            </a:r>
            <a:r>
              <a:rPr lang="nl-NL" sz="2800" dirty="0">
                <a:effectLst/>
                <a:highlight>
                  <a:srgbClr val="800000"/>
                </a:highlight>
              </a:rPr>
              <a:t> een </a:t>
            </a:r>
            <a:r>
              <a:rPr lang="nl-NL" sz="2800" b="1" dirty="0">
                <a:solidFill>
                  <a:srgbClr val="FFFF00"/>
                </a:solidFill>
                <a:effectLst/>
                <a:highlight>
                  <a:srgbClr val="800000"/>
                </a:highlight>
              </a:rPr>
              <a:t>tirannie</a:t>
            </a:r>
            <a:r>
              <a:rPr lang="nl-NL" sz="2800" dirty="0">
                <a:effectLst/>
                <a:highlight>
                  <a:srgbClr val="800000"/>
                </a:highlight>
              </a:rPr>
              <a:t> moest voorkomen.</a:t>
            </a:r>
          </a:p>
          <a:p>
            <a:pPr marL="457200" indent="-457200">
              <a:buFont typeface="+mj-lt"/>
              <a:buAutoNum type="arabicPeriod"/>
            </a:pPr>
            <a:r>
              <a:rPr lang="nl-NL" sz="2800" dirty="0">
                <a:effectLst/>
                <a:highlight>
                  <a:srgbClr val="800000"/>
                </a:highlight>
              </a:rPr>
              <a:t>Leg uit wat </a:t>
            </a:r>
            <a:r>
              <a:rPr lang="nl-NL" sz="2800" b="1" dirty="0">
                <a:solidFill>
                  <a:srgbClr val="FFFF00"/>
                </a:solidFill>
                <a:effectLst/>
                <a:highlight>
                  <a:srgbClr val="800000"/>
                </a:highlight>
              </a:rPr>
              <a:t>burgerschap</a:t>
            </a:r>
            <a:r>
              <a:rPr lang="nl-NL" sz="2800" dirty="0">
                <a:effectLst/>
                <a:highlight>
                  <a:srgbClr val="800000"/>
                </a:highlight>
              </a:rPr>
              <a:t> in de </a:t>
            </a:r>
            <a:r>
              <a:rPr lang="nl-NL" sz="2800" b="1" dirty="0">
                <a:solidFill>
                  <a:srgbClr val="FFFF00"/>
                </a:solidFill>
                <a:effectLst/>
                <a:highlight>
                  <a:srgbClr val="800000"/>
                </a:highlight>
              </a:rPr>
              <a:t>stadstaa</a:t>
            </a:r>
            <a:r>
              <a:rPr lang="nl-NL" sz="2800" dirty="0">
                <a:effectLst/>
                <a:highlight>
                  <a:srgbClr val="800000"/>
                </a:highlight>
              </a:rPr>
              <a:t>t inhield en wie er politieke macht had.</a:t>
            </a:r>
          </a:p>
          <a:p>
            <a:pPr marL="457200" indent="-457200">
              <a:buFont typeface="+mj-lt"/>
              <a:buAutoNum type="arabicPeriod"/>
            </a:pPr>
            <a:endParaRPr lang="nl-NL" sz="2400" b="1" dirty="0">
              <a:solidFill>
                <a:srgbClr val="FFFF00"/>
              </a:solidFill>
              <a:effectLst/>
              <a:highlight>
                <a:srgbClr val="800000"/>
              </a:highlight>
            </a:endParaRPr>
          </a:p>
        </p:txBody>
      </p:sp>
      <p:pic>
        <p:nvPicPr>
          <p:cNvPr id="4" name="Afbeelding 3" descr="Afbeelding met tekst&#10;&#10;Automatisch gegenereerde beschrijving">
            <a:extLst>
              <a:ext uri="{FF2B5EF4-FFF2-40B4-BE49-F238E27FC236}">
                <a16:creationId xmlns:a16="http://schemas.microsoft.com/office/drawing/2014/main" id="{93D0DF04-8FFF-4A2E-B4F3-6239AA8D662F}"/>
              </a:ext>
            </a:extLst>
          </p:cNvPr>
          <p:cNvPicPr>
            <a:picLocks noChangeAspect="1"/>
          </p:cNvPicPr>
          <p:nvPr/>
        </p:nvPicPr>
        <p:blipFill rotWithShape="1">
          <a:blip r:embed="rId4">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pic>
        <p:nvPicPr>
          <p:cNvPr id="6" name="Audio 5">
            <a:hlinkClick r:id="" action="ppaction://media"/>
            <a:extLst>
              <a:ext uri="{FF2B5EF4-FFF2-40B4-BE49-F238E27FC236}">
                <a16:creationId xmlns:a16="http://schemas.microsoft.com/office/drawing/2014/main" id="{AE88D8CD-156E-400A-9B3C-463394454C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99928706"/>
      </p:ext>
    </p:extLst>
  </p:cSld>
  <p:clrMapOvr>
    <a:masterClrMapping/>
  </p:clrMapOvr>
  <mc:AlternateContent xmlns:mc="http://schemas.openxmlformats.org/markup-compatibility/2006">
    <mc:Choice xmlns:p14="http://schemas.microsoft.com/office/powerpoint/2010/main" Requires="p14">
      <p:transition spd="slow" p14:dur="2000" advTm="21763"/>
    </mc:Choice>
    <mc:Fallback>
      <p:transition spd="slow" advTm="2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2DDBE-EAFA-40FE-B5D8-8A1E0A92D3D1}"/>
              </a:ext>
            </a:extLst>
          </p:cNvPr>
          <p:cNvSpPr>
            <a:spLocks noGrp="1"/>
          </p:cNvSpPr>
          <p:nvPr>
            <p:ph type="title"/>
          </p:nvPr>
        </p:nvSpPr>
        <p:spPr>
          <a:xfrm>
            <a:off x="913795" y="-118369"/>
            <a:ext cx="10353761" cy="1326321"/>
          </a:xfrm>
        </p:spPr>
        <p:txBody>
          <a:bodyPr>
            <a:normAutofit/>
          </a:bodyPr>
          <a:lstStyle/>
          <a:p>
            <a:r>
              <a:rPr lang="nl-NL" sz="4000" dirty="0">
                <a:highlight>
                  <a:srgbClr val="800000"/>
                </a:highlight>
              </a:rPr>
              <a:t>Huiswerkvragen</a:t>
            </a:r>
          </a:p>
        </p:txBody>
      </p:sp>
      <p:sp>
        <p:nvSpPr>
          <p:cNvPr id="3" name="Tijdelijke aanduiding voor inhoud 2">
            <a:extLst>
              <a:ext uri="{FF2B5EF4-FFF2-40B4-BE49-F238E27FC236}">
                <a16:creationId xmlns:a16="http://schemas.microsoft.com/office/drawing/2014/main" id="{3B903F3B-43F5-4611-B9EA-1B953D0EF9EB}"/>
              </a:ext>
            </a:extLst>
          </p:cNvPr>
          <p:cNvSpPr>
            <a:spLocks noGrp="1"/>
          </p:cNvSpPr>
          <p:nvPr>
            <p:ph idx="1"/>
          </p:nvPr>
        </p:nvSpPr>
        <p:spPr>
          <a:xfrm>
            <a:off x="266330" y="532660"/>
            <a:ext cx="11925670" cy="5417304"/>
          </a:xfrm>
        </p:spPr>
        <p:txBody>
          <a:bodyPr>
            <a:noAutofit/>
          </a:bodyPr>
          <a:lstStyle/>
          <a:p>
            <a:pPr marL="457200" indent="-457200">
              <a:buFont typeface="+mj-lt"/>
              <a:buAutoNum type="arabicPeriod"/>
            </a:pPr>
            <a:r>
              <a:rPr lang="nl-NL" sz="100" dirty="0">
                <a:solidFill>
                  <a:schemeClr val="tx2">
                    <a:lumMod val="10000"/>
                  </a:schemeClr>
                </a:solidFill>
                <a:effectLst/>
              </a:rPr>
              <a:t>.</a:t>
            </a:r>
          </a:p>
          <a:p>
            <a:pPr marL="457200" indent="-457200">
              <a:buFont typeface="+mj-lt"/>
              <a:buAutoNum type="arabicPeriod"/>
            </a:pPr>
            <a:r>
              <a:rPr lang="nl-NL" sz="100" dirty="0">
                <a:solidFill>
                  <a:schemeClr val="tx2">
                    <a:lumMod val="10000"/>
                  </a:schemeClr>
                </a:solidFill>
                <a:effectLst/>
              </a:rPr>
              <a:t>.</a:t>
            </a:r>
          </a:p>
          <a:p>
            <a:pPr marL="457200" indent="-457200">
              <a:buFont typeface="+mj-lt"/>
              <a:buAutoNum type="arabicPeriod"/>
            </a:pPr>
            <a:r>
              <a:rPr lang="nl-NL" sz="100" dirty="0">
                <a:solidFill>
                  <a:schemeClr val="tx2">
                    <a:lumMod val="10000"/>
                  </a:schemeClr>
                </a:solidFill>
                <a:effectLst/>
              </a:rPr>
              <a:t>.</a:t>
            </a:r>
          </a:p>
          <a:p>
            <a:pPr marL="457200" indent="-457200">
              <a:buFont typeface="+mj-lt"/>
              <a:buAutoNum type="arabicPeriod"/>
            </a:pPr>
            <a:r>
              <a:rPr lang="nl-NL" sz="200" dirty="0">
                <a:solidFill>
                  <a:schemeClr val="tx2">
                    <a:lumMod val="10000"/>
                  </a:schemeClr>
                </a:solidFill>
                <a:effectLst/>
              </a:rPr>
              <a:t>.</a:t>
            </a:r>
          </a:p>
          <a:p>
            <a:pPr marL="457200" indent="-457200">
              <a:buFont typeface="+mj-lt"/>
              <a:buAutoNum type="arabicPeriod"/>
            </a:pPr>
            <a:r>
              <a:rPr lang="nl-NL" sz="2400" dirty="0">
                <a:effectLst/>
                <a:highlight>
                  <a:srgbClr val="800000"/>
                </a:highlight>
                <a:latin typeface="Arial" panose="020B0604020202020204" pitchFamily="34" charset="0"/>
                <a:cs typeface="Arial" panose="020B0604020202020204" pitchFamily="34" charset="0"/>
              </a:rPr>
              <a:t>Maak een schema van twee tabellen met boven de ene kant "Oude Athene" en boven de ander "Nederland". Vul : </a:t>
            </a:r>
            <a:r>
              <a:rPr lang="nl-NL" sz="2400" b="1" dirty="0">
                <a:solidFill>
                  <a:srgbClr val="FFFF00"/>
                </a:solidFill>
                <a:effectLst/>
                <a:highlight>
                  <a:srgbClr val="800000"/>
                </a:highlight>
                <a:latin typeface="Arial" panose="020B0604020202020204" pitchFamily="34" charset="0"/>
                <a:cs typeface="Arial" panose="020B0604020202020204" pitchFamily="34" charset="0"/>
              </a:rPr>
              <a:t>directe democratie, indirecte democratie, volksvergadering, burgerschap, politiek, parlement.</a:t>
            </a:r>
            <a:r>
              <a:rPr lang="nl-NL" sz="2400" dirty="0">
                <a:effectLst/>
                <a:highlight>
                  <a:srgbClr val="800000"/>
                </a:highlight>
                <a:latin typeface="Arial" panose="020B0604020202020204" pitchFamily="34" charset="0"/>
                <a:cs typeface="Arial" panose="020B0604020202020204" pitchFamily="34" charset="0"/>
              </a:rPr>
              <a:t> </a:t>
            </a:r>
          </a:p>
          <a:p>
            <a:pPr marL="457200" indent="-457200">
              <a:buFont typeface="+mj-lt"/>
              <a:buAutoNum type="arabicPeriod"/>
            </a:pPr>
            <a:endParaRPr lang="nl-NL" sz="2400" dirty="0">
              <a:effectLst/>
              <a:highlight>
                <a:srgbClr val="800000"/>
              </a:highlight>
              <a:latin typeface="Arial" panose="020B0604020202020204" pitchFamily="34" charset="0"/>
              <a:cs typeface="Arial" panose="020B0604020202020204" pitchFamily="34" charset="0"/>
            </a:endParaRPr>
          </a:p>
          <a:p>
            <a:pPr marL="457200" indent="-457200">
              <a:buFont typeface="+mj-lt"/>
              <a:buAutoNum type="arabicPeriod"/>
            </a:pPr>
            <a:endParaRPr lang="nl-NL" sz="2400" dirty="0">
              <a:effectLst/>
              <a:highlight>
                <a:srgbClr val="800000"/>
              </a:highlight>
              <a:latin typeface="Arial" panose="020B0604020202020204" pitchFamily="34" charset="0"/>
              <a:cs typeface="Arial" panose="020B0604020202020204" pitchFamily="34" charset="0"/>
            </a:endParaRPr>
          </a:p>
          <a:p>
            <a:pPr marL="457200" indent="-457200">
              <a:buFont typeface="+mj-lt"/>
              <a:buAutoNum type="arabicPeriod"/>
            </a:pPr>
            <a:endParaRPr lang="nl-NL" sz="2400" dirty="0">
              <a:effectLst/>
              <a:highlight>
                <a:srgbClr val="800000"/>
              </a:highlight>
              <a:latin typeface="Arial" panose="020B0604020202020204" pitchFamily="34" charset="0"/>
              <a:cs typeface="Arial" panose="020B0604020202020204" pitchFamily="34" charset="0"/>
            </a:endParaRPr>
          </a:p>
          <a:p>
            <a:pPr marL="457200" indent="-457200">
              <a:buFont typeface="+mj-lt"/>
              <a:buAutoNum type="arabicPeriod"/>
            </a:pPr>
            <a:endParaRPr lang="nl-NL" sz="2400" dirty="0">
              <a:effectLst/>
              <a:highlight>
                <a:srgbClr val="800000"/>
              </a:highlight>
              <a:latin typeface="Arial" panose="020B0604020202020204" pitchFamily="34" charset="0"/>
              <a:cs typeface="Arial" panose="020B0604020202020204" pitchFamily="34" charset="0"/>
            </a:endParaRPr>
          </a:p>
          <a:p>
            <a:pPr marL="457200" indent="-457200">
              <a:buFont typeface="+mj-lt"/>
              <a:buAutoNum type="arabicPeriod"/>
            </a:pPr>
            <a:r>
              <a:rPr lang="nl-NL" sz="2400" dirty="0">
                <a:effectLst/>
                <a:highlight>
                  <a:srgbClr val="800000"/>
                </a:highlight>
                <a:latin typeface="Arial" panose="020B0604020202020204" pitchFamily="34" charset="0"/>
                <a:cs typeface="Arial" panose="020B0604020202020204" pitchFamily="34" charset="0"/>
              </a:rPr>
              <a:t>Benoem met hulp van het schema een voorbeeld van </a:t>
            </a:r>
            <a:r>
              <a:rPr lang="nl-NL" sz="2400" b="1" dirty="0">
                <a:solidFill>
                  <a:srgbClr val="FFFF00"/>
                </a:solidFill>
                <a:effectLst/>
                <a:highlight>
                  <a:srgbClr val="800000"/>
                </a:highlight>
                <a:latin typeface="Arial" panose="020B0604020202020204" pitchFamily="34" charset="0"/>
                <a:cs typeface="Arial" panose="020B0604020202020204" pitchFamily="34" charset="0"/>
              </a:rPr>
              <a:t>continuïteit</a:t>
            </a:r>
            <a:r>
              <a:rPr lang="nl-NL" sz="2400" dirty="0">
                <a:effectLst/>
                <a:highlight>
                  <a:srgbClr val="800000"/>
                </a:highlight>
                <a:latin typeface="Arial" panose="020B0604020202020204" pitchFamily="34" charset="0"/>
                <a:cs typeface="Arial" panose="020B0604020202020204" pitchFamily="34" charset="0"/>
              </a:rPr>
              <a:t> én een voorbeeld van verandering tussen het oude Atheense en Nederlandse </a:t>
            </a:r>
            <a:r>
              <a:rPr lang="nl-NL" sz="2400" b="1" dirty="0">
                <a:solidFill>
                  <a:srgbClr val="FFFF00"/>
                </a:solidFill>
                <a:effectLst/>
                <a:highlight>
                  <a:srgbClr val="800000"/>
                </a:highlight>
                <a:latin typeface="Arial" panose="020B0604020202020204" pitchFamily="34" charset="0"/>
                <a:cs typeface="Arial" panose="020B0604020202020204" pitchFamily="34" charset="0"/>
              </a:rPr>
              <a:t>democratie</a:t>
            </a:r>
            <a:r>
              <a:rPr lang="nl-NL" sz="2400" dirty="0">
                <a:effectLst/>
                <a:highlight>
                  <a:srgbClr val="800000"/>
                </a:highlight>
                <a:latin typeface="Arial" panose="020B0604020202020204" pitchFamily="34" charset="0"/>
                <a:cs typeface="Arial" panose="020B0604020202020204" pitchFamily="34" charset="0"/>
              </a:rPr>
              <a:t>.</a:t>
            </a:r>
          </a:p>
          <a:p>
            <a:pPr marL="457200" indent="-457200">
              <a:buFont typeface="+mj-lt"/>
              <a:buAutoNum type="arabicPeriod"/>
            </a:pPr>
            <a:endParaRPr lang="nl-NL" sz="2400" b="1" dirty="0">
              <a:solidFill>
                <a:srgbClr val="FFFF00"/>
              </a:solidFill>
              <a:effectLst/>
              <a:highlight>
                <a:srgbClr val="800000"/>
              </a:highlight>
            </a:endParaRPr>
          </a:p>
        </p:txBody>
      </p:sp>
      <p:pic>
        <p:nvPicPr>
          <p:cNvPr id="4" name="Afbeelding 3" descr="Afbeelding met tekst&#10;&#10;Automatisch gegenereerde beschrijving">
            <a:extLst>
              <a:ext uri="{FF2B5EF4-FFF2-40B4-BE49-F238E27FC236}">
                <a16:creationId xmlns:a16="http://schemas.microsoft.com/office/drawing/2014/main" id="{93D0DF04-8FFF-4A2E-B4F3-6239AA8D662F}"/>
              </a:ext>
            </a:extLst>
          </p:cNvPr>
          <p:cNvPicPr>
            <a:picLocks noChangeAspect="1"/>
          </p:cNvPicPr>
          <p:nvPr/>
        </p:nvPicPr>
        <p:blipFill rotWithShape="1">
          <a:blip r:embed="rId4">
            <a:extLst>
              <a:ext uri="{28A0092B-C50C-407E-A947-70E740481C1C}">
                <a14:useLocalDpi xmlns:a14="http://schemas.microsoft.com/office/drawing/2010/main" val="0"/>
              </a:ext>
            </a:extLst>
          </a:blip>
          <a:srcRect b="13025"/>
          <a:stretch/>
        </p:blipFill>
        <p:spPr>
          <a:xfrm>
            <a:off x="59184" y="55486"/>
            <a:ext cx="1031165" cy="1028179"/>
          </a:xfrm>
          <a:prstGeom prst="rect">
            <a:avLst/>
          </a:prstGeom>
        </p:spPr>
      </p:pic>
      <p:graphicFrame>
        <p:nvGraphicFramePr>
          <p:cNvPr id="6" name="Tabel 6">
            <a:extLst>
              <a:ext uri="{FF2B5EF4-FFF2-40B4-BE49-F238E27FC236}">
                <a16:creationId xmlns:a16="http://schemas.microsoft.com/office/drawing/2014/main" id="{ADE0882C-697B-4D34-BA62-CADDE0E29149}"/>
              </a:ext>
            </a:extLst>
          </p:cNvPr>
          <p:cNvGraphicFramePr>
            <a:graphicFrameLocks noGrp="1"/>
          </p:cNvGraphicFramePr>
          <p:nvPr>
            <p:extLst>
              <p:ext uri="{D42A27DB-BD31-4B8C-83A1-F6EECF244321}">
                <p14:modId xmlns:p14="http://schemas.microsoft.com/office/powerpoint/2010/main" val="4006494599"/>
              </p:ext>
            </p:extLst>
          </p:nvPr>
        </p:nvGraphicFramePr>
        <p:xfrm>
          <a:off x="1597375" y="2651858"/>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05811879"/>
                    </a:ext>
                  </a:extLst>
                </a:gridCol>
                <a:gridCol w="4064000">
                  <a:extLst>
                    <a:ext uri="{9D8B030D-6E8A-4147-A177-3AD203B41FA5}">
                      <a16:colId xmlns:a16="http://schemas.microsoft.com/office/drawing/2014/main" val="3699778116"/>
                    </a:ext>
                  </a:extLst>
                </a:gridCol>
              </a:tblGrid>
              <a:tr h="370840">
                <a:tc>
                  <a:txBody>
                    <a:bodyPr/>
                    <a:lstStyle/>
                    <a:p>
                      <a:r>
                        <a:rPr lang="nl-NL" dirty="0">
                          <a:highlight>
                            <a:srgbClr val="800000"/>
                          </a:highlight>
                        </a:rPr>
                        <a:t>Oude Athene</a:t>
                      </a:r>
                    </a:p>
                  </a:txBody>
                  <a:tcPr/>
                </a:tc>
                <a:tc>
                  <a:txBody>
                    <a:bodyPr/>
                    <a:lstStyle/>
                    <a:p>
                      <a:r>
                        <a:rPr lang="nl-NL" dirty="0">
                          <a:highlight>
                            <a:srgbClr val="800000"/>
                          </a:highlight>
                        </a:rPr>
                        <a:t>Nederland (nu)</a:t>
                      </a:r>
                    </a:p>
                  </a:txBody>
                  <a:tcPr/>
                </a:tc>
                <a:extLst>
                  <a:ext uri="{0D108BD9-81ED-4DB2-BD59-A6C34878D82A}">
                    <a16:rowId xmlns:a16="http://schemas.microsoft.com/office/drawing/2014/main" val="2791850919"/>
                  </a:ext>
                </a:extLst>
              </a:tr>
              <a:tr h="370840">
                <a:tc>
                  <a:txBody>
                    <a:bodyPr/>
                    <a:lstStyle/>
                    <a:p>
                      <a:r>
                        <a:rPr lang="nl-NL" dirty="0"/>
                        <a:t>Directe democratie</a:t>
                      </a:r>
                    </a:p>
                  </a:txBody>
                  <a:tcPr/>
                </a:tc>
                <a:tc>
                  <a:txBody>
                    <a:bodyPr/>
                    <a:lstStyle/>
                    <a:p>
                      <a:r>
                        <a:rPr lang="nl-NL" dirty="0"/>
                        <a:t>Indirecte democratie</a:t>
                      </a:r>
                    </a:p>
                  </a:txBody>
                  <a:tcPr/>
                </a:tc>
                <a:extLst>
                  <a:ext uri="{0D108BD9-81ED-4DB2-BD59-A6C34878D82A}">
                    <a16:rowId xmlns:a16="http://schemas.microsoft.com/office/drawing/2014/main" val="1044858130"/>
                  </a:ext>
                </a:extLst>
              </a:tr>
              <a:tr h="370840">
                <a:tc>
                  <a:txBody>
                    <a:bodyPr/>
                    <a:lstStyle/>
                    <a:p>
                      <a:r>
                        <a:rPr lang="nl-NL" dirty="0"/>
                        <a:t>Volksvergadering</a:t>
                      </a:r>
                    </a:p>
                  </a:txBody>
                  <a:tcPr/>
                </a:tc>
                <a:tc>
                  <a:txBody>
                    <a:bodyPr/>
                    <a:lstStyle/>
                    <a:p>
                      <a:r>
                        <a:rPr lang="nl-NL" dirty="0"/>
                        <a:t>parlement</a:t>
                      </a:r>
                    </a:p>
                  </a:txBody>
                  <a:tcPr/>
                </a:tc>
                <a:extLst>
                  <a:ext uri="{0D108BD9-81ED-4DB2-BD59-A6C34878D82A}">
                    <a16:rowId xmlns:a16="http://schemas.microsoft.com/office/drawing/2014/main" val="2436688416"/>
                  </a:ext>
                </a:extLst>
              </a:tr>
              <a:tr h="370840">
                <a:tc>
                  <a:txBody>
                    <a:bodyPr/>
                    <a:lstStyle/>
                    <a:p>
                      <a:r>
                        <a:rPr lang="nl-NL" dirty="0"/>
                        <a:t>Burgerschap</a:t>
                      </a:r>
                    </a:p>
                  </a:txBody>
                  <a:tcPr/>
                </a:tc>
                <a:tc>
                  <a:txBody>
                    <a:bodyPr/>
                    <a:lstStyle/>
                    <a:p>
                      <a:r>
                        <a:rPr lang="nl-NL" dirty="0"/>
                        <a:t>burgerschap</a:t>
                      </a:r>
                    </a:p>
                  </a:txBody>
                  <a:tcPr/>
                </a:tc>
                <a:extLst>
                  <a:ext uri="{0D108BD9-81ED-4DB2-BD59-A6C34878D82A}">
                    <a16:rowId xmlns:a16="http://schemas.microsoft.com/office/drawing/2014/main" val="2144750833"/>
                  </a:ext>
                </a:extLst>
              </a:tr>
              <a:tr h="370840">
                <a:tc>
                  <a:txBody>
                    <a:bodyPr/>
                    <a:lstStyle/>
                    <a:p>
                      <a:r>
                        <a:rPr lang="nl-NL" dirty="0"/>
                        <a:t>Politiek</a:t>
                      </a:r>
                    </a:p>
                  </a:txBody>
                  <a:tcPr/>
                </a:tc>
                <a:tc>
                  <a:txBody>
                    <a:bodyPr/>
                    <a:lstStyle/>
                    <a:p>
                      <a:r>
                        <a:rPr lang="nl-NL" dirty="0"/>
                        <a:t>politiek</a:t>
                      </a:r>
                    </a:p>
                  </a:txBody>
                  <a:tcPr/>
                </a:tc>
                <a:extLst>
                  <a:ext uri="{0D108BD9-81ED-4DB2-BD59-A6C34878D82A}">
                    <a16:rowId xmlns:a16="http://schemas.microsoft.com/office/drawing/2014/main" val="4256129909"/>
                  </a:ext>
                </a:extLst>
              </a:tr>
            </a:tbl>
          </a:graphicData>
        </a:graphic>
      </p:graphicFrame>
      <p:pic>
        <p:nvPicPr>
          <p:cNvPr id="7" name="Audio 6">
            <a:hlinkClick r:id="" action="ppaction://media"/>
            <a:extLst>
              <a:ext uri="{FF2B5EF4-FFF2-40B4-BE49-F238E27FC236}">
                <a16:creationId xmlns:a16="http://schemas.microsoft.com/office/drawing/2014/main" id="{0678753B-32F8-4048-B0B6-132CA207A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82588109"/>
      </p:ext>
    </p:extLst>
  </p:cSld>
  <p:clrMapOvr>
    <a:masterClrMapping/>
  </p:clrMapOvr>
  <mc:AlternateContent xmlns:mc="http://schemas.openxmlformats.org/markup-compatibility/2006">
    <mc:Choice xmlns:p14="http://schemas.microsoft.com/office/powerpoint/2010/main" Requires="p14">
      <p:transition spd="slow" p14:dur="2000" advTm="11828"/>
    </mc:Choice>
    <mc:Fallback>
      <p:transition spd="slow" advTm="1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DC45A-3617-4F67-A31B-301572ABC622}"/>
              </a:ext>
            </a:extLst>
          </p:cNvPr>
          <p:cNvSpPr>
            <a:spLocks noGrp="1"/>
          </p:cNvSpPr>
          <p:nvPr>
            <p:ph type="title"/>
          </p:nvPr>
        </p:nvSpPr>
        <p:spPr>
          <a:xfrm>
            <a:off x="913795" y="174594"/>
            <a:ext cx="10353761" cy="1326321"/>
          </a:xfrm>
        </p:spPr>
        <p:txBody>
          <a:bodyPr/>
          <a:lstStyle/>
          <a:p>
            <a:r>
              <a:rPr lang="nl-NL" dirty="0">
                <a:highlight>
                  <a:srgbClr val="800000"/>
                </a:highlight>
              </a:rPr>
              <a:t>De lesdoelen: na deze les kan je</a:t>
            </a:r>
          </a:p>
        </p:txBody>
      </p:sp>
      <p:sp>
        <p:nvSpPr>
          <p:cNvPr id="3" name="Tijdelijke aanduiding voor inhoud 2">
            <a:extLst>
              <a:ext uri="{FF2B5EF4-FFF2-40B4-BE49-F238E27FC236}">
                <a16:creationId xmlns:a16="http://schemas.microsoft.com/office/drawing/2014/main" id="{C13B31B8-DEB6-4B0A-90B0-01B4528131C7}"/>
              </a:ext>
            </a:extLst>
          </p:cNvPr>
          <p:cNvSpPr>
            <a:spLocks noGrp="1"/>
          </p:cNvSpPr>
          <p:nvPr>
            <p:ph idx="1"/>
          </p:nvPr>
        </p:nvSpPr>
        <p:spPr>
          <a:xfrm>
            <a:off x="913795" y="1589103"/>
            <a:ext cx="10353762" cy="4714043"/>
          </a:xfrm>
        </p:spPr>
        <p:txBody>
          <a:bodyPr>
            <a:normAutofit/>
          </a:bodyPr>
          <a:lstStyle/>
          <a:p>
            <a:endParaRPr lang="nl-NL" sz="4400" dirty="0"/>
          </a:p>
          <a:p>
            <a:endParaRPr lang="nl-NL" sz="3200" dirty="0"/>
          </a:p>
        </p:txBody>
      </p:sp>
      <p:sp>
        <p:nvSpPr>
          <p:cNvPr id="4" name="Tekstvak 3">
            <a:extLst>
              <a:ext uri="{FF2B5EF4-FFF2-40B4-BE49-F238E27FC236}">
                <a16:creationId xmlns:a16="http://schemas.microsoft.com/office/drawing/2014/main" id="{40B3DB7F-C334-4090-B476-6376098C38B9}"/>
              </a:ext>
            </a:extLst>
          </p:cNvPr>
          <p:cNvSpPr txBox="1"/>
          <p:nvPr/>
        </p:nvSpPr>
        <p:spPr>
          <a:xfrm>
            <a:off x="257452" y="1861336"/>
            <a:ext cx="11792505" cy="7044301"/>
          </a:xfrm>
          <a:prstGeom prst="rect">
            <a:avLst/>
          </a:prstGeom>
          <a:noFill/>
        </p:spPr>
        <p:txBody>
          <a:bodyPr wrap="square" rtlCol="0">
            <a:spAutoFit/>
          </a:bodyPr>
          <a:lstStyle/>
          <a:p>
            <a:pPr marL="285750" indent="-285750">
              <a:buFont typeface="Wingdings" panose="05000000000000000000" pitchFamily="2" charset="2"/>
              <a:buChar char="v"/>
            </a:pPr>
            <a:r>
              <a:rPr lang="nl-NL" sz="2800" dirty="0">
                <a:highlight>
                  <a:srgbClr val="800000"/>
                </a:highlight>
              </a:rPr>
              <a:t>Je kunt de </a:t>
            </a:r>
            <a:r>
              <a:rPr lang="nl-NL" sz="2800" b="1" dirty="0">
                <a:solidFill>
                  <a:srgbClr val="FFFF00"/>
                </a:solidFill>
                <a:highlight>
                  <a:srgbClr val="800000"/>
                </a:highlight>
              </a:rPr>
              <a:t>6 kenmerken van mythes </a:t>
            </a:r>
            <a:r>
              <a:rPr lang="nl-NL" sz="2800" dirty="0">
                <a:highlight>
                  <a:srgbClr val="800000"/>
                </a:highlight>
              </a:rPr>
              <a:t>benoemen en herkennen in bestaande mythes. </a:t>
            </a:r>
            <a:br>
              <a:rPr lang="nl-NL" sz="2800" dirty="0">
                <a:highlight>
                  <a:srgbClr val="800000"/>
                </a:highlight>
              </a:rPr>
            </a:br>
            <a:endParaRPr lang="nl-NL" sz="2800" dirty="0">
              <a:highlight>
                <a:srgbClr val="800000"/>
              </a:highlight>
            </a:endParaRPr>
          </a:p>
          <a:p>
            <a:pPr marL="285750" indent="-285750">
              <a:buFont typeface="Wingdings" panose="05000000000000000000" pitchFamily="2" charset="2"/>
              <a:buChar char="v"/>
            </a:pPr>
            <a:r>
              <a:rPr lang="nl-NL" sz="2800" dirty="0">
                <a:highlight>
                  <a:srgbClr val="800000"/>
                </a:highlight>
              </a:rPr>
              <a:t>Je kunt verschillende Griekse goden noemen en herkennen.</a:t>
            </a:r>
            <a:br>
              <a:rPr lang="nl-NL" sz="2800" dirty="0">
                <a:highlight>
                  <a:srgbClr val="800000"/>
                </a:highlight>
              </a:rPr>
            </a:br>
            <a:endParaRPr lang="nl-NL" sz="2800" dirty="0">
              <a:highlight>
                <a:srgbClr val="800000"/>
              </a:highlight>
            </a:endParaRPr>
          </a:p>
          <a:p>
            <a:pPr marL="285750" indent="-285750">
              <a:buFont typeface="Wingdings" panose="05000000000000000000" pitchFamily="2" charset="2"/>
              <a:buChar char="v"/>
            </a:pPr>
            <a:r>
              <a:rPr lang="nl-NL" sz="2800" dirty="0">
                <a:highlight>
                  <a:srgbClr val="800000"/>
                </a:highlight>
              </a:rPr>
              <a:t>Je kunt uitleggen hoe de </a:t>
            </a:r>
            <a:r>
              <a:rPr lang="nl-NL" sz="2800" b="1" dirty="0">
                <a:solidFill>
                  <a:srgbClr val="FFFF00"/>
                </a:solidFill>
                <a:highlight>
                  <a:srgbClr val="800000"/>
                </a:highlight>
              </a:rPr>
              <a:t>mythologische denkwijze </a:t>
            </a:r>
            <a:r>
              <a:rPr lang="nl-NL" sz="2800" dirty="0">
                <a:highlight>
                  <a:srgbClr val="800000"/>
                </a:highlight>
              </a:rPr>
              <a:t>en </a:t>
            </a:r>
            <a:r>
              <a:rPr lang="nl-NL" sz="2800" b="1" dirty="0">
                <a:solidFill>
                  <a:srgbClr val="FFFF00"/>
                </a:solidFill>
                <a:highlight>
                  <a:srgbClr val="800000"/>
                </a:highlight>
              </a:rPr>
              <a:t>wetenschappelijke denkwijze </a:t>
            </a:r>
            <a:r>
              <a:rPr lang="nl-NL" sz="2800" dirty="0">
                <a:highlight>
                  <a:srgbClr val="800000"/>
                </a:highlight>
              </a:rPr>
              <a:t>botsten.</a:t>
            </a:r>
            <a:br>
              <a:rPr lang="nl-NL" sz="2800" dirty="0">
                <a:highlight>
                  <a:srgbClr val="800000"/>
                </a:highlight>
              </a:rPr>
            </a:br>
            <a:endParaRPr lang="nl-NL" sz="2800" dirty="0">
              <a:highlight>
                <a:srgbClr val="800000"/>
              </a:highlight>
            </a:endParaRPr>
          </a:p>
          <a:p>
            <a:pPr marL="285750" indent="-285750">
              <a:buFont typeface="Wingdings" panose="05000000000000000000" pitchFamily="2" charset="2"/>
              <a:buChar char="v"/>
            </a:pPr>
            <a:r>
              <a:rPr lang="nl-NL" sz="2800" dirty="0">
                <a:highlight>
                  <a:srgbClr val="800000"/>
                </a:highlight>
              </a:rPr>
              <a:t>Je kunt voorbeelden geven van waar </a:t>
            </a:r>
            <a:r>
              <a:rPr lang="nl-NL" sz="2800" b="1" dirty="0">
                <a:solidFill>
                  <a:srgbClr val="FFFF00"/>
                </a:solidFill>
                <a:highlight>
                  <a:srgbClr val="800000"/>
                </a:highlight>
              </a:rPr>
              <a:t>filosofen</a:t>
            </a:r>
            <a:r>
              <a:rPr lang="nl-NL" sz="2800" dirty="0">
                <a:highlight>
                  <a:srgbClr val="800000"/>
                </a:highlight>
              </a:rPr>
              <a:t> over dachten en discussieerden.</a:t>
            </a:r>
          </a:p>
          <a:p>
            <a:r>
              <a:rPr lang="nl-NL" sz="2800" dirty="0">
                <a:highlight>
                  <a:srgbClr val="800000"/>
                </a:highlight>
              </a:rPr>
              <a:t> </a:t>
            </a:r>
          </a:p>
          <a:p>
            <a:br>
              <a:rPr lang="nl-NL" sz="5400" dirty="0">
                <a:highlight>
                  <a:srgbClr val="800000"/>
                </a:highlight>
              </a:rPr>
            </a:br>
            <a:endParaRPr lang="nl-NL" sz="5400" dirty="0">
              <a:highlight>
                <a:srgbClr val="800000"/>
              </a:highlight>
            </a:endParaRPr>
          </a:p>
          <a:p>
            <a:pPr marL="457200" indent="-457200">
              <a:lnSpc>
                <a:spcPct val="150000"/>
              </a:lnSpc>
              <a:buFont typeface="Wingdings" panose="05000000000000000000" pitchFamily="2" charset="2"/>
              <a:buChar char="v"/>
            </a:pPr>
            <a:endParaRPr lang="nl-NL" dirty="0"/>
          </a:p>
        </p:txBody>
      </p:sp>
      <p:pic>
        <p:nvPicPr>
          <p:cNvPr id="6" name="Afbeelding 5" descr="Afbeelding met tekst&#10;&#10;Automatisch gegenereerde beschrijving">
            <a:extLst>
              <a:ext uri="{FF2B5EF4-FFF2-40B4-BE49-F238E27FC236}">
                <a16:creationId xmlns:a16="http://schemas.microsoft.com/office/drawing/2014/main" id="{51D043B0-AE6B-4488-9D42-B7B4CB7354F9}"/>
              </a:ext>
            </a:extLst>
          </p:cNvPr>
          <p:cNvPicPr>
            <a:picLocks noChangeAspect="1"/>
          </p:cNvPicPr>
          <p:nvPr/>
        </p:nvPicPr>
        <p:blipFill rotWithShape="1">
          <a:blip r:embed="rId5">
            <a:extLst>
              <a:ext uri="{28A0092B-C50C-407E-A947-70E740481C1C}">
                <a14:useLocalDpi xmlns:a14="http://schemas.microsoft.com/office/drawing/2010/main" val="0"/>
              </a:ext>
            </a:extLst>
          </a:blip>
          <a:srcRect b="13025"/>
          <a:stretch/>
        </p:blipFill>
        <p:spPr>
          <a:xfrm>
            <a:off x="59184" y="46608"/>
            <a:ext cx="1458530" cy="1454307"/>
          </a:xfrm>
          <a:prstGeom prst="rect">
            <a:avLst/>
          </a:prstGeom>
        </p:spPr>
      </p:pic>
      <p:pic>
        <p:nvPicPr>
          <p:cNvPr id="10" name="Audio 9">
            <a:hlinkClick r:id="" action="ppaction://media"/>
            <a:extLst>
              <a:ext uri="{FF2B5EF4-FFF2-40B4-BE49-F238E27FC236}">
                <a16:creationId xmlns:a16="http://schemas.microsoft.com/office/drawing/2014/main" id="{AADFFEB7-25B1-4426-A3A3-7444CBAA04B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29217645"/>
      </p:ext>
    </p:extLst>
  </p:cSld>
  <p:clrMapOvr>
    <a:masterClrMapping/>
  </p:clrMapOvr>
  <mc:AlternateContent xmlns:mc="http://schemas.openxmlformats.org/markup-compatibility/2006">
    <mc:Choice xmlns:p14="http://schemas.microsoft.com/office/powerpoint/2010/main" Requires="p14">
      <p:transition spd="slow" p14:dur="2000" advTm="23429"/>
    </mc:Choice>
    <mc:Fallback>
      <p:transition spd="slow" advTm="2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89D33-0013-441D-97FB-D62D3260F1AD}"/>
              </a:ext>
            </a:extLst>
          </p:cNvPr>
          <p:cNvSpPr>
            <a:spLocks noGrp="1"/>
          </p:cNvSpPr>
          <p:nvPr>
            <p:ph type="title"/>
          </p:nvPr>
        </p:nvSpPr>
        <p:spPr/>
        <p:txBody>
          <a:bodyPr/>
          <a:lstStyle/>
          <a:p>
            <a:r>
              <a:rPr lang="nl-NL" dirty="0">
                <a:highlight>
                  <a:srgbClr val="800000"/>
                </a:highlight>
              </a:rPr>
              <a:t>Hoofdstuk 2: </a:t>
            </a:r>
            <a:r>
              <a:rPr lang="nl-NL" i="1" dirty="0">
                <a:highlight>
                  <a:srgbClr val="800000"/>
                </a:highlight>
              </a:rPr>
              <a:t>de Grieken</a:t>
            </a:r>
          </a:p>
        </p:txBody>
      </p:sp>
      <p:sp>
        <p:nvSpPr>
          <p:cNvPr id="3" name="Tijdelijke aanduiding voor inhoud 2">
            <a:extLst>
              <a:ext uri="{FF2B5EF4-FFF2-40B4-BE49-F238E27FC236}">
                <a16:creationId xmlns:a16="http://schemas.microsoft.com/office/drawing/2014/main" id="{7D1F88C3-1F77-4E2F-9112-1D6261B8BD0F}"/>
              </a:ext>
            </a:extLst>
          </p:cNvPr>
          <p:cNvSpPr>
            <a:spLocks noGrp="1"/>
          </p:cNvSpPr>
          <p:nvPr>
            <p:ph idx="1"/>
          </p:nvPr>
        </p:nvSpPr>
        <p:spPr>
          <a:xfrm>
            <a:off x="3177309" y="2096064"/>
            <a:ext cx="8700655" cy="4450510"/>
          </a:xfrm>
        </p:spPr>
        <p:txBody>
          <a:bodyPr>
            <a:normAutofit/>
          </a:bodyPr>
          <a:lstStyle/>
          <a:p>
            <a:r>
              <a:rPr lang="nl-NL" sz="3600" dirty="0"/>
              <a:t>Periode: de (klassieke) Oudheid.</a:t>
            </a:r>
          </a:p>
          <a:p>
            <a:r>
              <a:rPr lang="nl-NL" sz="3600" dirty="0"/>
              <a:t>Tijdvak: </a:t>
            </a:r>
            <a:r>
              <a:rPr lang="nl-NL" sz="3600" i="1" dirty="0"/>
              <a:t>Grieken en Romeinen.</a:t>
            </a:r>
            <a:endParaRPr lang="nl-NL" sz="3600" dirty="0"/>
          </a:p>
          <a:p>
            <a:r>
              <a:rPr lang="nl-NL" sz="3600" dirty="0"/>
              <a:t>3000 voor Christus – 500 na Christus.</a:t>
            </a:r>
          </a:p>
          <a:p>
            <a:r>
              <a:rPr lang="nl-NL" sz="3600" b="1" dirty="0">
                <a:solidFill>
                  <a:srgbClr val="FFFF00"/>
                </a:solidFill>
              </a:rPr>
              <a:t>Landbouwstedelijke samenlevingen</a:t>
            </a:r>
            <a:r>
              <a:rPr lang="nl-NL" sz="3200" dirty="0"/>
              <a:t>.</a:t>
            </a:r>
          </a:p>
        </p:txBody>
      </p:sp>
      <p:pic>
        <p:nvPicPr>
          <p:cNvPr id="6" name="Afbeelding 5" descr="Afbeelding met tekst&#10;&#10;Automatisch gegenereerde beschrijving">
            <a:extLst>
              <a:ext uri="{FF2B5EF4-FFF2-40B4-BE49-F238E27FC236}">
                <a16:creationId xmlns:a16="http://schemas.microsoft.com/office/drawing/2014/main" id="{73257EF9-F032-41B6-BF55-40BF947C40C7}"/>
              </a:ext>
            </a:extLst>
          </p:cNvPr>
          <p:cNvPicPr>
            <a:picLocks noChangeAspect="1"/>
          </p:cNvPicPr>
          <p:nvPr/>
        </p:nvPicPr>
        <p:blipFill rotWithShape="1">
          <a:blip r:embed="rId2">
            <a:extLst>
              <a:ext uri="{28A0092B-C50C-407E-A947-70E740481C1C}">
                <a14:useLocalDpi xmlns:a14="http://schemas.microsoft.com/office/drawing/2010/main" val="0"/>
              </a:ext>
            </a:extLst>
          </a:blip>
          <a:srcRect b="13025"/>
          <a:stretch/>
        </p:blipFill>
        <p:spPr>
          <a:xfrm>
            <a:off x="121327" y="1958290"/>
            <a:ext cx="2963094" cy="2954515"/>
          </a:xfrm>
          <a:prstGeom prst="rect">
            <a:avLst/>
          </a:prstGeom>
        </p:spPr>
      </p:pic>
    </p:spTree>
    <p:extLst>
      <p:ext uri="{BB962C8B-B14F-4D97-AF65-F5344CB8AC3E}">
        <p14:creationId xmlns:p14="http://schemas.microsoft.com/office/powerpoint/2010/main" val="2521227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059F83-4426-41E6-8A66-6ED56B5895A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827E46F-49ED-4A1C-9195-C1341F9BBC80}"/>
              </a:ext>
            </a:extLst>
          </p:cNvPr>
          <p:cNvSpPr>
            <a:spLocks noGrp="1"/>
          </p:cNvSpPr>
          <p:nvPr>
            <p:ph idx="1"/>
          </p:nvPr>
        </p:nvSpPr>
        <p:spPr>
          <a:xfrm>
            <a:off x="5060271" y="4801640"/>
            <a:ext cx="6207285" cy="1679285"/>
          </a:xfrm>
        </p:spPr>
        <p:txBody>
          <a:bodyPr>
            <a:normAutofit/>
          </a:bodyPr>
          <a:lstStyle/>
          <a:p>
            <a:r>
              <a:rPr lang="nl-NL" sz="4000" dirty="0">
                <a:highlight>
                  <a:srgbClr val="800000"/>
                </a:highlight>
              </a:rPr>
              <a:t>Griekse mythologie in spellen en films:</a:t>
            </a:r>
          </a:p>
        </p:txBody>
      </p:sp>
      <p:pic>
        <p:nvPicPr>
          <p:cNvPr id="4098" name="Picture 2" descr="Why God Of War III is my least favourite sequel – Reader&amp;#39;s Feature | Metro  News">
            <a:extLst>
              <a:ext uri="{FF2B5EF4-FFF2-40B4-BE49-F238E27FC236}">
                <a16:creationId xmlns:a16="http://schemas.microsoft.com/office/drawing/2014/main" id="{59BFB5B7-BB70-4EE1-81FA-5D79F59EBB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24" r="28786"/>
          <a:stretch/>
        </p:blipFill>
        <p:spPr bwMode="auto">
          <a:xfrm>
            <a:off x="0" y="50007"/>
            <a:ext cx="2889165" cy="37173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ssassin&amp;#39;s Creed: Odyssey - PS4 | Games | bol.com">
            <a:extLst>
              <a:ext uri="{FF2B5EF4-FFF2-40B4-BE49-F238E27FC236}">
                <a16:creationId xmlns:a16="http://schemas.microsoft.com/office/drawing/2014/main" id="{C2754AF3-4D12-43B1-B09B-09A1508631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447" y="-30531"/>
            <a:ext cx="3361828" cy="406701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ercy Jackson: Sea of Monsters - Pathé Thuis">
            <a:extLst>
              <a:ext uri="{FF2B5EF4-FFF2-40B4-BE49-F238E27FC236}">
                <a16:creationId xmlns:a16="http://schemas.microsoft.com/office/drawing/2014/main" id="{AF75C10E-33BB-4E9A-A8C4-B32BF0A608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7275" y="-5112"/>
            <a:ext cx="2841750" cy="4041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ood of Zeus (TV Series 2020– ) - IMDb">
            <a:extLst>
              <a:ext uri="{FF2B5EF4-FFF2-40B4-BE49-F238E27FC236}">
                <a16:creationId xmlns:a16="http://schemas.microsoft.com/office/drawing/2014/main" id="{917DDBAB-A5AE-4FD2-BFFC-341038988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8361" y="118218"/>
            <a:ext cx="3045783" cy="380723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5F13C31-9EF1-4885-B806-555F13FE89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pic>
        <p:nvPicPr>
          <p:cNvPr id="6" name="Afbeelding 5">
            <a:extLst>
              <a:ext uri="{FF2B5EF4-FFF2-40B4-BE49-F238E27FC236}">
                <a16:creationId xmlns:a16="http://schemas.microsoft.com/office/drawing/2014/main" id="{8FFF1A00-C822-4756-9A99-5030DD8B88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900" y="4061942"/>
            <a:ext cx="3354025" cy="2628830"/>
          </a:xfrm>
          <a:prstGeom prst="rect">
            <a:avLst/>
          </a:prstGeom>
        </p:spPr>
      </p:pic>
    </p:spTree>
    <p:extLst>
      <p:ext uri="{BB962C8B-B14F-4D97-AF65-F5344CB8AC3E}">
        <p14:creationId xmlns:p14="http://schemas.microsoft.com/office/powerpoint/2010/main" val="2614491523"/>
      </p:ext>
    </p:extLst>
  </p:cSld>
  <p:clrMapOvr>
    <a:masterClrMapping/>
  </p:clrMapOvr>
  <mc:AlternateContent xmlns:mc="http://schemas.openxmlformats.org/markup-compatibility/2006">
    <mc:Choice xmlns:p14="http://schemas.microsoft.com/office/powerpoint/2010/main" Requires="p14">
      <p:transition spd="slow" p14:dur="2000" advTm="24321"/>
    </mc:Choice>
    <mc:Fallback>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2667E78-3041-42E6-A0F2-F72364F66F02}"/>
              </a:ext>
            </a:extLst>
          </p:cNvPr>
          <p:cNvSpPr>
            <a:spLocks noGrp="1"/>
          </p:cNvSpPr>
          <p:nvPr>
            <p:ph idx="1"/>
          </p:nvPr>
        </p:nvSpPr>
        <p:spPr>
          <a:xfrm>
            <a:off x="7824682" y="914399"/>
            <a:ext cx="4367815" cy="5576977"/>
          </a:xfrm>
        </p:spPr>
        <p:txBody>
          <a:bodyPr>
            <a:normAutofit/>
          </a:bodyPr>
          <a:lstStyle/>
          <a:p>
            <a:pPr marL="457200" indent="-457200">
              <a:buFont typeface="+mj-lt"/>
              <a:buAutoNum type="arabicPeriod"/>
            </a:pPr>
            <a:r>
              <a:rPr lang="nl-NL" sz="2400" dirty="0">
                <a:highlight>
                  <a:srgbClr val="800000"/>
                </a:highlight>
                <a:latin typeface="Arial" panose="020B0604020202020204" pitchFamily="34" charset="0"/>
                <a:cs typeface="Arial" panose="020B0604020202020204" pitchFamily="34" charset="0"/>
              </a:rPr>
              <a:t>Zoek waar jouw god de god van is.</a:t>
            </a:r>
          </a:p>
          <a:p>
            <a:pPr marL="457200" indent="-457200">
              <a:buFont typeface="+mj-lt"/>
              <a:buAutoNum type="arabicPeriod"/>
            </a:pPr>
            <a:r>
              <a:rPr lang="nl-NL" sz="2400" dirty="0">
                <a:highlight>
                  <a:srgbClr val="800000"/>
                </a:highlight>
                <a:latin typeface="Arial" panose="020B0604020202020204" pitchFamily="34" charset="0"/>
                <a:cs typeface="Arial" panose="020B0604020202020204" pitchFamily="34" charset="0"/>
              </a:rPr>
              <a:t>Benoem minimaal 2 uiterlijke kenmerken van de god, waar je hem/haar aan herkent.</a:t>
            </a:r>
          </a:p>
          <a:p>
            <a:pPr marL="457200" indent="-457200">
              <a:buFont typeface="+mj-lt"/>
              <a:buAutoNum type="arabicPeriod"/>
            </a:pPr>
            <a:r>
              <a:rPr lang="nl-NL" sz="2400" dirty="0">
                <a:highlight>
                  <a:srgbClr val="800000"/>
                </a:highlight>
                <a:latin typeface="Arial" panose="020B0604020202020204" pitchFamily="34" charset="0"/>
                <a:cs typeface="Arial" panose="020B0604020202020204" pitchFamily="34" charset="0"/>
              </a:rPr>
              <a:t>Verzin een kort verhaal over de god(in) of zoek een bekend verhaal over de god(in) op internet</a:t>
            </a:r>
            <a:r>
              <a:rPr lang="nl-NL" sz="2400" dirty="0">
                <a:highlight>
                  <a:srgbClr val="800000"/>
                </a:highlight>
              </a:rPr>
              <a:t>.</a:t>
            </a:r>
          </a:p>
        </p:txBody>
      </p:sp>
      <p:pic>
        <p:nvPicPr>
          <p:cNvPr id="2050" name="Picture 2" descr="Pantheon Van Oude Griekse Goden, Mythologie Reeks Karakters Met Namen  Vlakke Vectorillustratie Op Wit Vector Illustratie - Illustration of  cijfer, eeuwigheid: 123443479">
            <a:extLst>
              <a:ext uri="{FF2B5EF4-FFF2-40B4-BE49-F238E27FC236}">
                <a16:creationId xmlns:a16="http://schemas.microsoft.com/office/drawing/2014/main" id="{331242D1-5AB0-47FD-A492-D0F2BDB988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03" b="8789"/>
          <a:stretch/>
        </p:blipFill>
        <p:spPr bwMode="auto">
          <a:xfrm>
            <a:off x="-1" y="275948"/>
            <a:ext cx="7803473" cy="6215429"/>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2">
            <a:extLst>
              <a:ext uri="{FF2B5EF4-FFF2-40B4-BE49-F238E27FC236}">
                <a16:creationId xmlns:a16="http://schemas.microsoft.com/office/drawing/2014/main" id="{6AF21FAA-5C28-4E60-A341-D2CAB38859A9}"/>
              </a:ext>
            </a:extLst>
          </p:cNvPr>
          <p:cNvSpPr txBox="1">
            <a:spLocks/>
          </p:cNvSpPr>
          <p:nvPr/>
        </p:nvSpPr>
        <p:spPr>
          <a:xfrm>
            <a:off x="107845" y="677116"/>
            <a:ext cx="8050733" cy="59900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457200" indent="-457200">
              <a:buFont typeface="+mj-lt"/>
              <a:buAutoNum type="arabicPeriod"/>
            </a:pPr>
            <a:endParaRPr lang="nl-NL" dirty="0"/>
          </a:p>
        </p:txBody>
      </p:sp>
      <p:sp>
        <p:nvSpPr>
          <p:cNvPr id="4" name="Tekstvak 3">
            <a:extLst>
              <a:ext uri="{FF2B5EF4-FFF2-40B4-BE49-F238E27FC236}">
                <a16:creationId xmlns:a16="http://schemas.microsoft.com/office/drawing/2014/main" id="{08CD5167-A8C7-4D4C-9028-0A157221BC31}"/>
              </a:ext>
            </a:extLst>
          </p:cNvPr>
          <p:cNvSpPr txBox="1"/>
          <p:nvPr/>
        </p:nvSpPr>
        <p:spPr>
          <a:xfrm>
            <a:off x="277018" y="-22194"/>
            <a:ext cx="7695627" cy="6986528"/>
          </a:xfrm>
          <a:prstGeom prst="rect">
            <a:avLst/>
          </a:prstGeom>
          <a:noFill/>
        </p:spPr>
        <p:txBody>
          <a:bodyPr wrap="square" rtlCol="0">
            <a:spAutoFit/>
          </a:bodyPr>
          <a:lstStyle/>
          <a:p>
            <a:r>
              <a:rPr lang="nl-NL" sz="2800" dirty="0">
                <a:highlight>
                  <a:srgbClr val="800000"/>
                </a:highlight>
              </a:rPr>
              <a:t>	1 		 	2 		    3 		   4 		  5 		  6</a:t>
            </a: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endParaRPr lang="nl-NL" sz="2800" dirty="0">
              <a:highlight>
                <a:srgbClr val="800000"/>
              </a:highlight>
            </a:endParaRPr>
          </a:p>
          <a:p>
            <a:r>
              <a:rPr lang="nl-NL" sz="2800" dirty="0">
                <a:highlight>
                  <a:srgbClr val="800000"/>
                </a:highlight>
              </a:rPr>
              <a:t>       7 		     8		    9 		10 	   11		 12</a:t>
            </a:r>
          </a:p>
        </p:txBody>
      </p:sp>
      <p:pic>
        <p:nvPicPr>
          <p:cNvPr id="7" name="Audio 6">
            <a:hlinkClick r:id="" action="ppaction://media"/>
            <a:extLst>
              <a:ext uri="{FF2B5EF4-FFF2-40B4-BE49-F238E27FC236}">
                <a16:creationId xmlns:a16="http://schemas.microsoft.com/office/drawing/2014/main" id="{B7ABF9BD-557C-4550-9EAF-853F765F6E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0986554"/>
      </p:ext>
    </p:extLst>
  </p:cSld>
  <p:clrMapOvr>
    <a:masterClrMapping/>
  </p:clrMapOvr>
  <mc:AlternateContent xmlns:mc="http://schemas.openxmlformats.org/markup-compatibility/2006">
    <mc:Choice xmlns:p14="http://schemas.microsoft.com/office/powerpoint/2010/main" Requires="p14">
      <p:transition spd="slow" p14:dur="2000" advTm="98639"/>
    </mc:Choice>
    <mc:Fallback>
      <p:transition spd="slow" advTm="98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8B1E5-0156-4758-852A-4A9079B5AA32}"/>
              </a:ext>
            </a:extLst>
          </p:cNvPr>
          <p:cNvSpPr>
            <a:spLocks noGrp="1"/>
          </p:cNvSpPr>
          <p:nvPr>
            <p:ph type="title"/>
          </p:nvPr>
        </p:nvSpPr>
        <p:spPr/>
        <p:txBody>
          <a:bodyPr>
            <a:normAutofit/>
          </a:bodyPr>
          <a:lstStyle/>
          <a:p>
            <a:r>
              <a:rPr lang="nl-NL" sz="4400" dirty="0">
                <a:highlight>
                  <a:srgbClr val="800000"/>
                </a:highlight>
              </a:rPr>
              <a:t>Kenmerken van Griekse mythen</a:t>
            </a:r>
          </a:p>
        </p:txBody>
      </p:sp>
      <p:sp>
        <p:nvSpPr>
          <p:cNvPr id="3" name="Tijdelijke aanduiding voor inhoud 2">
            <a:extLst>
              <a:ext uri="{FF2B5EF4-FFF2-40B4-BE49-F238E27FC236}">
                <a16:creationId xmlns:a16="http://schemas.microsoft.com/office/drawing/2014/main" id="{5B348E5E-6C5F-4630-8D3B-D0A6B1D6FCAC}"/>
              </a:ext>
            </a:extLst>
          </p:cNvPr>
          <p:cNvSpPr>
            <a:spLocks noGrp="1"/>
          </p:cNvSpPr>
          <p:nvPr>
            <p:ph idx="1"/>
          </p:nvPr>
        </p:nvSpPr>
        <p:spPr>
          <a:xfrm>
            <a:off x="639192" y="2048439"/>
            <a:ext cx="11009365" cy="4370116"/>
          </a:xfrm>
        </p:spPr>
        <p:txBody>
          <a:bodyPr>
            <a:normAutofit fontScale="92500" lnSpcReduction="10000"/>
          </a:bodyPr>
          <a:lstStyle/>
          <a:p>
            <a:pPr marL="514350" indent="-514350">
              <a:buFont typeface="+mj-lt"/>
              <a:buAutoNum type="arabicPeriod"/>
            </a:pPr>
            <a:r>
              <a:rPr lang="nl-NL" sz="3200" b="1" dirty="0">
                <a:solidFill>
                  <a:srgbClr val="FFFF00"/>
                </a:solidFill>
              </a:rPr>
              <a:t>Polytheïsme</a:t>
            </a:r>
            <a:r>
              <a:rPr lang="nl-NL" sz="3200" dirty="0"/>
              <a:t>; meerdere goden</a:t>
            </a:r>
          </a:p>
          <a:p>
            <a:pPr marL="514350" indent="-514350">
              <a:buFont typeface="+mj-lt"/>
              <a:buAutoNum type="arabicPeriod"/>
            </a:pPr>
            <a:r>
              <a:rPr lang="nl-NL" sz="3200" b="1" dirty="0">
                <a:solidFill>
                  <a:srgbClr val="FFFF00"/>
                </a:solidFill>
              </a:rPr>
              <a:t>Natuurgoden</a:t>
            </a:r>
            <a:r>
              <a:rPr lang="nl-NL" sz="3200" dirty="0"/>
              <a:t>; Poseidon (god van de zee)</a:t>
            </a:r>
          </a:p>
          <a:p>
            <a:pPr marL="514350" indent="-514350">
              <a:buFont typeface="+mj-lt"/>
              <a:buAutoNum type="arabicPeriod"/>
            </a:pPr>
            <a:r>
              <a:rPr lang="nl-NL" sz="3200" dirty="0"/>
              <a:t>Godsdienst en </a:t>
            </a:r>
            <a:r>
              <a:rPr lang="nl-NL" sz="3200" b="1" dirty="0">
                <a:solidFill>
                  <a:srgbClr val="FFFF00"/>
                </a:solidFill>
              </a:rPr>
              <a:t>mythes</a:t>
            </a:r>
            <a:r>
              <a:rPr lang="nl-NL" sz="3200" dirty="0"/>
              <a:t> om het onverklaarbare te verklaren.</a:t>
            </a:r>
          </a:p>
          <a:p>
            <a:pPr marL="514350" indent="-514350">
              <a:buFont typeface="+mj-lt"/>
              <a:buAutoNum type="arabicPeriod"/>
            </a:pPr>
            <a:r>
              <a:rPr lang="nl-NL" sz="3200" b="1" dirty="0">
                <a:solidFill>
                  <a:srgbClr val="FFFF00"/>
                </a:solidFill>
              </a:rPr>
              <a:t>Mythen</a:t>
            </a:r>
            <a:r>
              <a:rPr lang="nl-NL" sz="3200" dirty="0"/>
              <a:t>; de verhalen over de goden</a:t>
            </a:r>
          </a:p>
          <a:p>
            <a:pPr marL="514350" indent="-514350">
              <a:buFont typeface="+mj-lt"/>
              <a:buAutoNum type="arabicPeriod"/>
            </a:pPr>
            <a:r>
              <a:rPr lang="nl-NL" sz="3200" dirty="0"/>
              <a:t>Goden vaak in de vorm van mensen, maar </a:t>
            </a:r>
            <a:r>
              <a:rPr lang="nl-NL" sz="3200" b="1" dirty="0">
                <a:solidFill>
                  <a:srgbClr val="FFFF00"/>
                </a:solidFill>
              </a:rPr>
              <a:t>perfect</a:t>
            </a:r>
            <a:r>
              <a:rPr lang="nl-NL" sz="3200" dirty="0"/>
              <a:t>!</a:t>
            </a:r>
          </a:p>
          <a:p>
            <a:pPr marL="514350" indent="-514350">
              <a:buFont typeface="+mj-lt"/>
              <a:buAutoNum type="arabicPeriod"/>
            </a:pPr>
            <a:r>
              <a:rPr lang="nl-NL" sz="3200" dirty="0"/>
              <a:t>De mensen als amusement voor de goden; marionetten.</a:t>
            </a:r>
          </a:p>
        </p:txBody>
      </p:sp>
      <p:pic>
        <p:nvPicPr>
          <p:cNvPr id="4" name="Afbeelding 3" descr="Afbeelding met tekst&#10;&#10;Automatisch gegenereerde beschrijving">
            <a:extLst>
              <a:ext uri="{FF2B5EF4-FFF2-40B4-BE49-F238E27FC236}">
                <a16:creationId xmlns:a16="http://schemas.microsoft.com/office/drawing/2014/main" id="{6A0F0A72-DF89-40E0-A3BA-DEA44CF465EF}"/>
              </a:ext>
            </a:extLst>
          </p:cNvPr>
          <p:cNvPicPr>
            <a:picLocks noChangeAspect="1"/>
          </p:cNvPicPr>
          <p:nvPr/>
        </p:nvPicPr>
        <p:blipFill rotWithShape="1">
          <a:blip r:embed="rId5">
            <a:extLst>
              <a:ext uri="{28A0092B-C50C-407E-A947-70E740481C1C}">
                <a14:useLocalDpi xmlns:a14="http://schemas.microsoft.com/office/drawing/2010/main" val="0"/>
              </a:ext>
            </a:extLst>
          </a:blip>
          <a:srcRect b="13025"/>
          <a:stretch/>
        </p:blipFill>
        <p:spPr>
          <a:xfrm>
            <a:off x="59184" y="64364"/>
            <a:ext cx="1031165" cy="1028179"/>
          </a:xfrm>
          <a:prstGeom prst="rect">
            <a:avLst/>
          </a:prstGeom>
        </p:spPr>
      </p:pic>
      <p:pic>
        <p:nvPicPr>
          <p:cNvPr id="7" name="Audio 6">
            <a:hlinkClick r:id="" action="ppaction://media"/>
            <a:extLst>
              <a:ext uri="{FF2B5EF4-FFF2-40B4-BE49-F238E27FC236}">
                <a16:creationId xmlns:a16="http://schemas.microsoft.com/office/drawing/2014/main" id="{D6E5BD36-3B7A-4925-973E-77D1F37356E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364561159"/>
      </p:ext>
    </p:extLst>
  </p:cSld>
  <p:clrMapOvr>
    <a:masterClrMapping/>
  </p:clrMapOvr>
  <mc:AlternateContent xmlns:mc="http://schemas.openxmlformats.org/markup-compatibility/2006">
    <mc:Choice xmlns:p14="http://schemas.microsoft.com/office/powerpoint/2010/main" Requires="p14">
      <p:transition spd="slow" p14:dur="2000" advTm="134399"/>
    </mc:Choice>
    <mc:Fallback>
      <p:transition spd="slow" advTm="13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2.2|1.7|1|1.7"/>
</p:tagLst>
</file>

<file path=ppt/tags/tag3.xml><?xml version="1.0" encoding="utf-8"?>
<p:tagLst xmlns:a="http://schemas.openxmlformats.org/drawingml/2006/main" xmlns:r="http://schemas.openxmlformats.org/officeDocument/2006/relationships" xmlns:p="http://schemas.openxmlformats.org/presentationml/2006/main">
  <p:tag name="TIMING" val="|3.2|6.3|15.8|35.9|7.9|35.8"/>
</p:tagLst>
</file>

<file path=ppt/tags/tag4.xml><?xml version="1.0" encoding="utf-8"?>
<p:tagLst xmlns:a="http://schemas.openxmlformats.org/drawingml/2006/main" xmlns:r="http://schemas.openxmlformats.org/officeDocument/2006/relationships" xmlns:p="http://schemas.openxmlformats.org/presentationml/2006/main">
  <p:tag name="TIMING" val="|16.4"/>
</p:tagLst>
</file>

<file path=ppt/tags/tag5.xml><?xml version="1.0" encoding="utf-8"?>
<p:tagLst xmlns:a="http://schemas.openxmlformats.org/drawingml/2006/main" xmlns:r="http://schemas.openxmlformats.org/officeDocument/2006/relationships" xmlns:p="http://schemas.openxmlformats.org/presentationml/2006/main">
  <p:tag name="TIMING" val="|12.9|19.2"/>
</p:tagLst>
</file>

<file path=ppt/tags/tag6.xml><?xml version="1.0" encoding="utf-8"?>
<p:tagLst xmlns:a="http://schemas.openxmlformats.org/drawingml/2006/main" xmlns:r="http://schemas.openxmlformats.org/officeDocument/2006/relationships" xmlns:p="http://schemas.openxmlformats.org/presentationml/2006/main">
  <p:tag name="TIMING" val="|1.6|0.4|0.3|0.3|0.5|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Damast</Template>
  <TotalTime>5652</TotalTime>
  <Words>1455</Words>
  <Application>Microsoft Office PowerPoint</Application>
  <PresentationFormat>Breedbeeld</PresentationFormat>
  <Paragraphs>163</Paragraphs>
  <Slides>23</Slides>
  <Notes>0</Notes>
  <HiddenSlides>0</HiddenSlides>
  <MMClips>17</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Bookman Old Style</vt:lpstr>
      <vt:lpstr>Rockwell</vt:lpstr>
      <vt:lpstr>Wingdings</vt:lpstr>
      <vt:lpstr>Damask</vt:lpstr>
      <vt:lpstr>Havo/vwo 1 Hoofdstuk 2: De grieken  Les 4: van mythe naar wetenschap  </vt:lpstr>
      <vt:lpstr>De planning</vt:lpstr>
      <vt:lpstr>Huiswerkvragen</vt:lpstr>
      <vt:lpstr>Huiswerkvragen</vt:lpstr>
      <vt:lpstr>De lesdoelen: na deze les kan je</vt:lpstr>
      <vt:lpstr>Hoofdstuk 2: de Grieken</vt:lpstr>
      <vt:lpstr>PowerPoint-presentatie</vt:lpstr>
      <vt:lpstr>PowerPoint-presentatie</vt:lpstr>
      <vt:lpstr>Kenmerken van Griekse mythen</vt:lpstr>
      <vt:lpstr>Bekijk het filmpje en noteer kenmerken van Griekse mythologie</vt:lpstr>
      <vt:lpstr>Orpheus en Euridice</vt:lpstr>
      <vt:lpstr>Odysseus</vt:lpstr>
      <vt:lpstr>Bekijk de video en beantwoord de volgende vragen:</vt:lpstr>
      <vt:lpstr>Wetenschap en filosofie   </vt:lpstr>
      <vt:lpstr>Wat zijn verschillen tussen mythologisch denken en wetenschap?</vt:lpstr>
      <vt:lpstr>de mythologische denkwijze en wetenschappelijke denkwijze botsen</vt:lpstr>
      <vt:lpstr>PowerPoint-presentatie</vt:lpstr>
      <vt:lpstr>Onderwerpen waar de Grieken onderzoek naar deden</vt:lpstr>
      <vt:lpstr>Filosofie</vt:lpstr>
      <vt:lpstr>Filosofie in de Griekse stadstaat</vt:lpstr>
      <vt:lpstr>Plato’s Grotidee</vt:lpstr>
      <vt:lpstr>De lesdoelen: na deze les kan je</vt:lpstr>
      <vt:lpstr>Controlevragen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Mh1b Paragraaf 4.4 24-03-2021</dc:title>
  <dc:creator>ferry vd horst</dc:creator>
  <cp:lastModifiedBy>Ferry van der Horst</cp:lastModifiedBy>
  <cp:revision>184</cp:revision>
  <dcterms:created xsi:type="dcterms:W3CDTF">2021-03-18T08:49:05Z</dcterms:created>
  <dcterms:modified xsi:type="dcterms:W3CDTF">2022-10-24T13:46:53Z</dcterms:modified>
</cp:coreProperties>
</file>